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8"/>
  </p:notesMasterIdLst>
  <p:sldIdLst>
    <p:sldId id="257" r:id="rId3"/>
    <p:sldId id="1814" r:id="rId4"/>
    <p:sldId id="1923" r:id="rId5"/>
    <p:sldId id="1924" r:id="rId6"/>
    <p:sldId id="1809" r:id="rId7"/>
    <p:sldId id="1931" r:id="rId8"/>
    <p:sldId id="1913" r:id="rId9"/>
    <p:sldId id="1914" r:id="rId10"/>
    <p:sldId id="1879" r:id="rId11"/>
    <p:sldId id="1926" r:id="rId12"/>
    <p:sldId id="1927" r:id="rId13"/>
    <p:sldId id="1916" r:id="rId14"/>
    <p:sldId id="1917" r:id="rId15"/>
    <p:sldId id="1915" r:id="rId16"/>
    <p:sldId id="1918" r:id="rId17"/>
    <p:sldId id="1919" r:id="rId18"/>
    <p:sldId id="1920" r:id="rId19"/>
    <p:sldId id="1928" r:id="rId20"/>
    <p:sldId id="1930" r:id="rId21"/>
    <p:sldId id="1929" r:id="rId22"/>
    <p:sldId id="1862" r:id="rId23"/>
    <p:sldId id="1892" r:id="rId24"/>
    <p:sldId id="1893" r:id="rId25"/>
    <p:sldId id="1882" r:id="rId26"/>
    <p:sldId id="1883" r:id="rId27"/>
    <p:sldId id="1896" r:id="rId28"/>
    <p:sldId id="1906" r:id="rId29"/>
    <p:sldId id="1909" r:id="rId30"/>
    <p:sldId id="1907" r:id="rId31"/>
    <p:sldId id="1908" r:id="rId32"/>
    <p:sldId id="1910" r:id="rId33"/>
    <p:sldId id="1911" r:id="rId34"/>
    <p:sldId id="1925" r:id="rId35"/>
    <p:sldId id="1826" r:id="rId36"/>
    <p:sldId id="323"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CDFA"/>
    <a:srgbClr val="ED7D31"/>
    <a:srgbClr val="F8E57F"/>
    <a:srgbClr val="F4D6A3"/>
    <a:srgbClr val="08204D"/>
    <a:srgbClr val="091E4C"/>
    <a:srgbClr val="08224E"/>
    <a:srgbClr val="092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689"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C2AB3-722E-4F2B-BF10-FE19F33625F8}" type="datetimeFigureOut">
              <a:rPr lang="zh-CN" altLang="en-US" smtClean="0"/>
              <a:t>2022/8/25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9DD72-6023-452E-B1D4-B22E3C45C99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1F1ACF-8A47-054F-AF08-81A8D40AC61B}"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dirty="0">
                <a:effectLst/>
              </a:rPr>
              <a:t>考虑到在历史电网停电中，电网有限的地理区域由于严重的供需不平衡而发生系统崩溃，从单个节点实施</a:t>
            </a:r>
            <a:r>
              <a:rPr lang="en-US" altLang="zh-CN" sz="1200" dirty="0" err="1">
                <a:effectLst/>
              </a:rPr>
              <a:t>MaDIoT</a:t>
            </a:r>
            <a:r>
              <a:rPr lang="zh-CN" altLang="en-US" sz="1200" dirty="0">
                <a:effectLst/>
              </a:rPr>
              <a:t>攻击似乎比之前的攻击场景更合理。在此基础上，通过打开位于电网单个节点的受损物联网设备来模拟</a:t>
            </a:r>
            <a:r>
              <a:rPr lang="en-US" altLang="zh-CN" sz="1200" dirty="0" err="1">
                <a:effectLst/>
              </a:rPr>
              <a:t>MaDIoT</a:t>
            </a:r>
            <a:r>
              <a:rPr lang="zh-CN" altLang="en-US" sz="1200" dirty="0">
                <a:effectLst/>
              </a:rPr>
              <a:t>攻击。</a:t>
            </a:r>
            <a:endParaRPr lang="zh-CN" altLang="en-US" dirty="0"/>
          </a:p>
        </p:txBody>
      </p:sp>
    </p:spTree>
    <p:extLst>
      <p:ext uri="{BB962C8B-B14F-4D97-AF65-F5344CB8AC3E}">
        <p14:creationId xmlns:p14="http://schemas.microsoft.com/office/powerpoint/2010/main" val="351976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dirty="0">
                <a:effectLst/>
              </a:rPr>
              <a:t>最后一种策略之所以能产生最有效的攻击，一个原因是，当电网有限的地理区域出现严重的供需不平衡时，发电机发现这种能源短缺，并试图增加其发电量来弥补不足。然而，遥远的发电机无法把它们的份额输送到故障地区，因为长输电线路有相当大的电力损失。因此，这种持续的电力短缺仍然存在于故障地区，并导致整个电网的级联停电。</a:t>
            </a:r>
            <a:endParaRPr lang="en-US" altLang="zh-CN" sz="1800" dirty="0">
              <a:effectLst/>
            </a:endParaRPr>
          </a:p>
          <a:p>
            <a:r>
              <a:rPr lang="zh-CN" altLang="en-US" sz="1800" dirty="0">
                <a:effectLst/>
              </a:rPr>
              <a:t>由于电网需求及其运行状态随时间变化，发起</a:t>
            </a:r>
            <a:r>
              <a:rPr lang="en-US" altLang="zh-CN" sz="1800" dirty="0" err="1">
                <a:effectLst/>
              </a:rPr>
              <a:t>MaDIoT</a:t>
            </a:r>
            <a:r>
              <a:rPr lang="zh-CN" altLang="en-US" sz="1800" dirty="0">
                <a:effectLst/>
              </a:rPr>
              <a:t>攻击的最佳节点也随之变化。因此，定期寻找</a:t>
            </a:r>
            <a:r>
              <a:rPr lang="en-US" altLang="zh-CN" sz="1800" dirty="0" err="1">
                <a:effectLst/>
              </a:rPr>
              <a:t>MaDIoT</a:t>
            </a:r>
            <a:r>
              <a:rPr lang="zh-CN" altLang="en-US" sz="1800" dirty="0">
                <a:effectLst/>
              </a:rPr>
              <a:t>攻击的最佳节点，以提高攻击的成功率是很重要的。此外，给定电网结构及其运行条件，在当前状态下，如何计算出系统中最适合攻击的节点是一个问题。详细分析表明，最佳攻击节点与其电压稳定裕度之间存在很强的相关性。可以计算系统中不同节点的电压稳定裕度，并选择接近不稳定的节点从这些节点发起攻击。</a:t>
            </a:r>
            <a:r>
              <a:rPr lang="zh-CN" altLang="en-US" dirty="0"/>
              <a:t> </a:t>
            </a:r>
          </a:p>
        </p:txBody>
      </p:sp>
    </p:spTree>
    <p:extLst>
      <p:ext uri="{BB962C8B-B14F-4D97-AF65-F5344CB8AC3E}">
        <p14:creationId xmlns:p14="http://schemas.microsoft.com/office/powerpoint/2010/main" val="3648396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8752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rPr>
              <a:t>一旦攻击者根据节点的稳定裕度对它们进行排序，需要评估对顶部节点的攻击将使电力系统崩溃的可能性。如果攻击可行，对手会向位于关键节点的相关机器人发送攻击命令。如果攻击不可行，攻击者会等到下一个扫描周期开始，再从第一阶段重新开始。</a:t>
            </a:r>
            <a:endParaRPr lang="en-US" altLang="zh-CN" sz="1200"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209306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微软雅黑" panose="020B0503020204020204" pitchFamily="34" charset="-122"/>
                <a:ea typeface="微软雅黑" panose="020B0503020204020204" pitchFamily="34" charset="-122"/>
              </a:rPr>
              <a:t>由于大容量电网的输电线路和变电站都是室外的，因此可以通过谷歌</a:t>
            </a:r>
            <a:r>
              <a:rPr lang="en-US" altLang="zh-CN" dirty="0">
                <a:effectLst/>
                <a:latin typeface="微软雅黑" panose="020B0503020204020204" pitchFamily="34" charset="-122"/>
                <a:ea typeface="微软雅黑" panose="020B0503020204020204" pitchFamily="34" charset="-122"/>
              </a:rPr>
              <a:t>Maps</a:t>
            </a:r>
            <a:r>
              <a:rPr lang="zh-CN" altLang="en-US" dirty="0">
                <a:effectLst/>
                <a:latin typeface="微软雅黑" panose="020B0503020204020204" pitchFamily="34" charset="-122"/>
                <a:ea typeface="微软雅黑" panose="020B0503020204020204" pitchFamily="34" charset="-122"/>
              </a:rPr>
              <a:t>等在线地图服务进行识别。攻击者可以很容易地跟踪从发电厂到配电所的输电线，得到整个系统的图。塔的大小和形状揭示了各自输电线路的电压水平，攻击者可以通过将线路的长度乘以相关塔的单位值来估计线路的技术参数。虽然如果攻击者手动执行，这个过程可能需要一些时间，但这里的处理时间并不重要，因为它是对每个系统的一次性分析。此外，攻击者还可以开发计算机视觉算法，利用谷歌</a:t>
            </a:r>
            <a:r>
              <a:rPr lang="en-US" altLang="zh-CN" dirty="0">
                <a:effectLst/>
                <a:latin typeface="微软雅黑" panose="020B0503020204020204" pitchFamily="34" charset="-122"/>
                <a:ea typeface="微软雅黑" panose="020B0503020204020204" pitchFamily="34" charset="-122"/>
              </a:rPr>
              <a:t>Maps</a:t>
            </a:r>
            <a:r>
              <a:rPr lang="zh-CN" altLang="en-US" dirty="0">
                <a:effectLst/>
                <a:latin typeface="微软雅黑" panose="020B0503020204020204" pitchFamily="34" charset="-122"/>
                <a:ea typeface="微软雅黑" panose="020B0503020204020204" pitchFamily="34" charset="-122"/>
              </a:rPr>
              <a:t>卫星图片自动</a:t>
            </a:r>
            <a:r>
              <a:rPr lang="en-US" altLang="zh-CN" dirty="0">
                <a:effectLst/>
                <a:latin typeface="微软雅黑" panose="020B0503020204020204" pitchFamily="34" charset="-122"/>
                <a:ea typeface="微软雅黑" panose="020B0503020204020204" pitchFamily="34" charset="-122"/>
              </a:rPr>
              <a:t>(</a:t>
            </a:r>
            <a:r>
              <a:rPr lang="zh-CN" altLang="en-US" dirty="0">
                <a:effectLst/>
                <a:latin typeface="微软雅黑" panose="020B0503020204020204" pitchFamily="34" charset="-122"/>
                <a:ea typeface="微软雅黑" panose="020B0503020204020204" pitchFamily="34" charset="-122"/>
              </a:rPr>
              <a:t>或半自动</a:t>
            </a:r>
            <a:r>
              <a:rPr lang="en-US" altLang="zh-CN" dirty="0">
                <a:effectLst/>
                <a:latin typeface="微软雅黑" panose="020B0503020204020204" pitchFamily="34" charset="-122"/>
                <a:ea typeface="微软雅黑" panose="020B0503020204020204" pitchFamily="34" charset="-122"/>
              </a:rPr>
              <a:t>)</a:t>
            </a:r>
            <a:r>
              <a:rPr lang="zh-CN" altLang="en-US" dirty="0">
                <a:effectLst/>
                <a:latin typeface="微软雅黑" panose="020B0503020204020204" pitchFamily="34" charset="-122"/>
                <a:ea typeface="微软雅黑" panose="020B0503020204020204" pitchFamily="34" charset="-122"/>
              </a:rPr>
              <a:t>生成给定系统的图形。</a:t>
            </a:r>
            <a:endParaRPr lang="zh-CN" altLang="en-US"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974085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495608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987884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节点电压大小</a:t>
            </a:r>
            <a:r>
              <a:rPr lang="zh-CN" altLang="en-US" dirty="0"/>
              <a:t> </a:t>
            </a:r>
          </a:p>
        </p:txBody>
      </p:sp>
    </p:spTree>
    <p:extLst>
      <p:ext uri="{BB962C8B-B14F-4D97-AF65-F5344CB8AC3E}">
        <p14:creationId xmlns:p14="http://schemas.microsoft.com/office/powerpoint/2010/main" val="102749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模态分析。雅可比矩阵的元素</a:t>
            </a:r>
            <a:r>
              <a:rPr lang="en-US" altLang="zh-CN" dirty="0"/>
              <a:t>(</a:t>
            </a:r>
            <a:r>
              <a:rPr lang="en-US" altLang="zh-CN" dirty="0" err="1"/>
              <a:t>JPq</a:t>
            </a:r>
            <a:r>
              <a:rPr lang="en-US" altLang="zh-CN" dirty="0"/>
              <a:t>, JPV, </a:t>
            </a:r>
            <a:r>
              <a:rPr lang="en-US" altLang="zh-CN" dirty="0" err="1"/>
              <a:t>JQq</a:t>
            </a:r>
            <a:r>
              <a:rPr lang="en-US" altLang="zh-CN" dirty="0"/>
              <a:t>, JQV)</a:t>
            </a:r>
            <a:r>
              <a:rPr lang="zh-CN" altLang="en-US" dirty="0"/>
              <a:t>是根据上一阶段的潮流分析结果计算出来的</a:t>
            </a:r>
            <a:r>
              <a:rPr lang="en-US" altLang="zh-CN" dirty="0"/>
              <a:t>(</a:t>
            </a:r>
            <a:r>
              <a:rPr lang="zh-CN" altLang="en-US" dirty="0"/>
              <a:t>数据采集阶段有助于我们轻松地进行分析</a:t>
            </a:r>
            <a:r>
              <a:rPr lang="en-US" altLang="zh-CN" dirty="0"/>
              <a:t>)</a:t>
            </a:r>
            <a:r>
              <a:rPr lang="zh-CN" altLang="en-US" dirty="0"/>
              <a:t>。</a:t>
            </a:r>
          </a:p>
        </p:txBody>
      </p:sp>
    </p:spTree>
    <p:extLst>
      <p:ext uri="{BB962C8B-B14F-4D97-AF65-F5344CB8AC3E}">
        <p14:creationId xmlns:p14="http://schemas.microsoft.com/office/powerpoint/2010/main" val="358913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对于更大的系统，指标</a:t>
            </a:r>
            <a:r>
              <a:rPr lang="en-US" altLang="zh-CN" sz="1200" dirty="0">
                <a:effectLst/>
              </a:rPr>
              <a:t>2</a:t>
            </a:r>
            <a:r>
              <a:rPr lang="zh-CN" altLang="en-US" sz="1200" dirty="0">
                <a:effectLst/>
              </a:rPr>
              <a:t>的计算强度更大，因为一个大的矩阵在计算时是反向的。另一方面，指标</a:t>
            </a:r>
            <a:r>
              <a:rPr lang="en-US" altLang="zh-CN" sz="1200" dirty="0">
                <a:effectLst/>
              </a:rPr>
              <a:t>1</a:t>
            </a:r>
            <a:r>
              <a:rPr lang="zh-CN" altLang="en-US" sz="1200" dirty="0">
                <a:effectLst/>
              </a:rPr>
              <a:t>只关注方程</a:t>
            </a:r>
            <a:r>
              <a:rPr lang="en-US" altLang="zh-CN" sz="1200" dirty="0">
                <a:effectLst/>
              </a:rPr>
              <a:t>(1)</a:t>
            </a:r>
            <a:r>
              <a:rPr lang="zh-CN" altLang="en-US" sz="1200" dirty="0">
                <a:effectLst/>
              </a:rPr>
              <a:t>中的</a:t>
            </a:r>
            <a:r>
              <a:rPr lang="en-US" altLang="zh-CN" sz="1200" dirty="0">
                <a:effectLst/>
              </a:rPr>
              <a:t>DV(</a:t>
            </a:r>
            <a:r>
              <a:rPr lang="zh-CN" altLang="en-US" sz="1200" dirty="0">
                <a:effectLst/>
              </a:rPr>
              <a:t>它是索引</a:t>
            </a:r>
            <a:r>
              <a:rPr lang="en-US" altLang="zh-CN" sz="1200" dirty="0">
                <a:effectLst/>
              </a:rPr>
              <a:t>2</a:t>
            </a:r>
            <a:r>
              <a:rPr lang="zh-CN" altLang="en-US" sz="1200" dirty="0">
                <a:effectLst/>
              </a:rPr>
              <a:t>的子集</a:t>
            </a:r>
            <a:r>
              <a:rPr lang="en-US" altLang="zh-CN" sz="1200" dirty="0">
                <a:effectLst/>
              </a:rPr>
              <a:t>)</a:t>
            </a:r>
            <a:r>
              <a:rPr lang="zh-CN" altLang="en-US" sz="1200" dirty="0">
                <a:effectLst/>
              </a:rPr>
              <a:t>，并且很容易计算，而不管电网大小。因此，简而言之，索引</a:t>
            </a:r>
            <a:r>
              <a:rPr lang="en-US" altLang="zh-CN" sz="1200" dirty="0">
                <a:effectLst/>
              </a:rPr>
              <a:t>2</a:t>
            </a:r>
            <a:r>
              <a:rPr lang="zh-CN" altLang="en-US" sz="1200" dirty="0">
                <a:effectLst/>
              </a:rPr>
              <a:t>的性能更好，因为它是一个更准确的系统模型，但它需要攻击者付出更多努力。对于指标</a:t>
            </a:r>
            <a:r>
              <a:rPr lang="en-US" altLang="zh-CN" sz="1200" dirty="0">
                <a:effectLst/>
              </a:rPr>
              <a:t>2</a:t>
            </a:r>
            <a:r>
              <a:rPr lang="zh-CN" altLang="en-US" sz="1200" dirty="0">
                <a:effectLst/>
              </a:rPr>
              <a:t>的计算不实用的非常大的网格，可以使用索引</a:t>
            </a:r>
            <a:r>
              <a:rPr lang="en-US" altLang="zh-CN" sz="1200" dirty="0">
                <a:effectLst/>
              </a:rPr>
              <a:t>1</a:t>
            </a:r>
            <a:r>
              <a:rPr lang="zh-CN" altLang="en-US" sz="1200" dirty="0">
                <a:effectLst/>
              </a:rPr>
              <a:t>，它有一些错误，但显示了令人满意的攻击成功率。在较小的网格中，我们可以使用索引</a:t>
            </a:r>
            <a:r>
              <a:rPr lang="en-US" altLang="zh-CN" sz="1200" dirty="0">
                <a:effectLst/>
              </a:rPr>
              <a:t>2</a:t>
            </a:r>
            <a:r>
              <a:rPr lang="zh-CN" altLang="en-US" sz="1200" dirty="0">
                <a:effectLst/>
              </a:rPr>
              <a:t>，因为它的攻击成功率更高。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01462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6056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504601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1121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1177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14221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3518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4422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5946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rPr>
              <a:t>攻击对节点电压和系统频率的影响</a:t>
            </a:r>
            <a:r>
              <a:rPr lang="zh-CN" altLang="en-US" dirty="0"/>
              <a:t> 。</a:t>
            </a:r>
            <a:r>
              <a:rPr lang="en-US" altLang="zh-CN" sz="1200" dirty="0">
                <a:effectLst/>
              </a:rPr>
              <a:t>(a1)</a:t>
            </a:r>
            <a:r>
              <a:rPr lang="zh-CN" altLang="en-US" sz="1200" dirty="0">
                <a:effectLst/>
              </a:rPr>
              <a:t>， </a:t>
            </a:r>
            <a:r>
              <a:rPr lang="en-US" altLang="zh-CN" sz="1200" dirty="0">
                <a:effectLst/>
              </a:rPr>
              <a:t>(b1)</a:t>
            </a:r>
            <a:r>
              <a:rPr lang="zh-CN" altLang="en-US" sz="1200" dirty="0">
                <a:effectLst/>
              </a:rPr>
              <a:t>和</a:t>
            </a:r>
            <a:r>
              <a:rPr lang="en-US" altLang="zh-CN" sz="1200" dirty="0">
                <a:effectLst/>
              </a:rPr>
              <a:t>(c1)</a:t>
            </a:r>
            <a:r>
              <a:rPr lang="zh-CN" altLang="en-US" sz="1200" dirty="0">
                <a:effectLst/>
              </a:rPr>
              <a:t>表示了随时间变化的系统频率。</a:t>
            </a:r>
            <a:r>
              <a:rPr lang="en-US" altLang="zh-CN" sz="1200" dirty="0">
                <a:effectLst/>
              </a:rPr>
              <a:t>(a2)</a:t>
            </a:r>
            <a:r>
              <a:rPr lang="zh-CN" altLang="en-US" sz="1200" dirty="0">
                <a:effectLst/>
              </a:rPr>
              <a:t>、</a:t>
            </a:r>
            <a:r>
              <a:rPr lang="en-US" altLang="zh-CN" sz="1200" dirty="0">
                <a:effectLst/>
              </a:rPr>
              <a:t>(b2)</a:t>
            </a:r>
            <a:r>
              <a:rPr lang="zh-CN" altLang="en-US" sz="1200" dirty="0">
                <a:effectLst/>
              </a:rPr>
              <a:t>和</a:t>
            </a:r>
            <a:r>
              <a:rPr lang="en-US" altLang="zh-CN" sz="1200" dirty="0">
                <a:effectLst/>
              </a:rPr>
              <a:t>(c2)</a:t>
            </a:r>
            <a:r>
              <a:rPr lang="zh-CN" altLang="en-US" sz="1200" dirty="0">
                <a:effectLst/>
              </a:rPr>
              <a:t>描述了不同节点随时间变化的系统电压幅值。我们可以看到，系统控制器和保护方案能够在</a:t>
            </a:r>
            <a:r>
              <a:rPr lang="en-US" altLang="zh-CN" sz="1200" dirty="0">
                <a:effectLst/>
              </a:rPr>
              <a:t>[5,6]</a:t>
            </a:r>
            <a:r>
              <a:rPr lang="zh-CN" altLang="en-US" sz="1200" dirty="0">
                <a:effectLst/>
              </a:rPr>
              <a:t>提出的攻击场景后将电网恢复到正常运行状态。然而，由于我们的攻击目标是系统的薄弱节点，电网控制器和保护方案无法应对攻击后的紧急情况，整个系统的电压崩溃不可避免。更具体地说，启动</a:t>
            </a:r>
            <a:r>
              <a:rPr lang="en-US" altLang="zh-CN" sz="1200" dirty="0" err="1">
                <a:effectLst/>
              </a:rPr>
              <a:t>MaDIoT</a:t>
            </a:r>
            <a:r>
              <a:rPr lang="en-US" altLang="zh-CN" sz="1200" dirty="0">
                <a:effectLst/>
              </a:rPr>
              <a:t> 2.0</a:t>
            </a:r>
            <a:r>
              <a:rPr lang="zh-CN" altLang="en-US" sz="1200" dirty="0">
                <a:effectLst/>
              </a:rPr>
              <a:t>攻击几秒钟后，系统节点的电压量级就会崩溃。袭击发生十秒钟后，停电被确认。</a:t>
            </a:r>
            <a:r>
              <a:rPr lang="zh-CN" altLang="en-US" sz="1400"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488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rPr>
              <a:t>僵尸网络时间延迟对攻击性能的影响</a:t>
            </a:r>
            <a:r>
              <a:rPr lang="zh-CN" altLang="en-US" dirty="0"/>
              <a:t>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72196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84618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14959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0393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81394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68605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Wingdings" panose="05000000000000000000" pitchFamily="2" charset="2"/>
              <a:buChar char="p"/>
            </a:pPr>
            <a:r>
              <a:rPr lang="zh-CN" altLang="en-US" sz="1200" dirty="0">
                <a:effectLst/>
              </a:rPr>
              <a:t>应用一组自然事件模拟了新英格兰电网，并观察了改进的</a:t>
            </a:r>
            <a:r>
              <a:rPr lang="en-US" altLang="zh-CN" sz="1200" dirty="0">
                <a:effectLst/>
              </a:rPr>
              <a:t>UFLS</a:t>
            </a:r>
            <a:r>
              <a:rPr lang="zh-CN" altLang="en-US" sz="1200" dirty="0">
                <a:effectLst/>
              </a:rPr>
              <a:t>方案的性能。根据观察，由于改进的</a:t>
            </a:r>
            <a:r>
              <a:rPr lang="en-US" altLang="zh-CN" sz="1200" dirty="0">
                <a:effectLst/>
              </a:rPr>
              <a:t>UFLS</a:t>
            </a:r>
            <a:r>
              <a:rPr lang="zh-CN" altLang="en-US" sz="1200" dirty="0">
                <a:effectLst/>
              </a:rPr>
              <a:t>算法降低了与传统算法相似的负载，它能够在自然事件之后恢复系统的稳定性。</a:t>
            </a:r>
            <a:endParaRPr lang="en-US" altLang="zh-CN" sz="1200" dirty="0">
              <a:effectLst/>
            </a:endParaRPr>
          </a:p>
          <a:p>
            <a:pPr marL="285750" indent="-285750">
              <a:lnSpc>
                <a:spcPct val="150000"/>
              </a:lnSpc>
              <a:buFont typeface="Wingdings" panose="05000000000000000000" pitchFamily="2" charset="2"/>
              <a:buChar char="p"/>
            </a:pPr>
            <a:r>
              <a:rPr lang="zh-CN" altLang="en-US" sz="1200" dirty="0">
                <a:effectLst/>
              </a:rPr>
              <a:t>然而，还需要进一步深入的分析来验证修改后的保护方案的有效性，并确定任何可能的弱点，以应对自然事件。</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33508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F1ACF-8A47-054F-AF08-81A8D40AC61B}"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3843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20892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1269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2383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dirty="0">
                <a:effectLst/>
              </a:rPr>
              <a:t>每台发电机都在本地安装一次频率控制器。它会随着系统频率的变化而改变</a:t>
            </a:r>
            <a:r>
              <a:rPr lang="en-US" altLang="zh-CN" sz="1200" dirty="0">
                <a:effectLst/>
              </a:rPr>
              <a:t>(</a:t>
            </a:r>
            <a:r>
              <a:rPr lang="zh-CN" altLang="en-US" sz="1200" dirty="0">
                <a:effectLst/>
              </a:rPr>
              <a:t>增加</a:t>
            </a:r>
            <a:r>
              <a:rPr lang="en-US" altLang="zh-CN" sz="1200" dirty="0">
                <a:effectLst/>
              </a:rPr>
              <a:t>/</a:t>
            </a:r>
            <a:r>
              <a:rPr lang="zh-CN" altLang="en-US" sz="1200" dirty="0">
                <a:effectLst/>
              </a:rPr>
              <a:t>减少</a:t>
            </a:r>
            <a:r>
              <a:rPr lang="en-US" altLang="zh-CN" sz="1200" dirty="0">
                <a:effectLst/>
              </a:rPr>
              <a:t>)</a:t>
            </a:r>
            <a:r>
              <a:rPr lang="zh-CN" altLang="en-US" sz="1200" dirty="0">
                <a:effectLst/>
              </a:rPr>
              <a:t>发电机的有功输出功率，这是电网负荷产生不平衡的标志。</a:t>
            </a:r>
            <a:endParaRPr lang="zh-CN" altLang="en-US" dirty="0"/>
          </a:p>
          <a:p>
            <a:r>
              <a:rPr lang="zh-CN" altLang="en-US" sz="1200" dirty="0">
                <a:effectLst/>
              </a:rPr>
              <a:t>类似地，每个发电机都安装了</a:t>
            </a:r>
            <a:r>
              <a:rPr lang="en-US" altLang="zh-CN" sz="1200" dirty="0">
                <a:effectLst/>
              </a:rPr>
              <a:t>AVR</a:t>
            </a:r>
            <a:r>
              <a:rPr lang="zh-CN" altLang="en-US" sz="1200" dirty="0">
                <a:effectLst/>
              </a:rPr>
              <a:t>，目标是将发电机的电压水平保持在允许的范围内</a:t>
            </a:r>
            <a:r>
              <a:rPr lang="en-US" altLang="zh-CN" sz="1200" dirty="0">
                <a:effectLst/>
              </a:rPr>
              <a:t>;</a:t>
            </a:r>
            <a:r>
              <a:rPr lang="zh-CN" altLang="en-US" sz="1200" dirty="0">
                <a:effectLst/>
              </a:rPr>
              <a:t>它通过改变发电机的无功输出来实现这一点。</a:t>
            </a:r>
            <a:endParaRPr lang="zh-CN" altLang="en-US" dirty="0"/>
          </a:p>
          <a:p>
            <a:r>
              <a:rPr lang="zh-CN" altLang="en-US" sz="1200" dirty="0">
                <a:effectLst/>
              </a:rPr>
              <a:t>最后，</a:t>
            </a:r>
            <a:r>
              <a:rPr lang="en-US" altLang="zh-CN" sz="1200" dirty="0">
                <a:effectLst/>
              </a:rPr>
              <a:t>AGC</a:t>
            </a:r>
            <a:r>
              <a:rPr lang="zh-CN" altLang="en-US" sz="1200" dirty="0">
                <a:effectLst/>
              </a:rPr>
              <a:t>是一种广域控制器，当主频率控制器不能将系统频率变化完全恢复到允许范围时，改变系统发电机的输出功率，使频率恢复到标称值。广域控制器收集和分析来自整个网格的数据，并做出决定，并向整个系统的多个组件发出命令。</a:t>
            </a:r>
            <a:r>
              <a:rPr lang="zh-CN" altLang="en-US" sz="1200" dirty="0">
                <a:effectLst/>
                <a:latin typeface="unset"/>
              </a:rPr>
              <a:t>这些控制器使用专用网络接收数据和发送命令</a:t>
            </a:r>
            <a:r>
              <a:rPr lang="en-US" altLang="zh-CN" sz="1200" dirty="0">
                <a:effectLst/>
                <a:latin typeface="unset"/>
              </a:rPr>
              <a:t>;</a:t>
            </a:r>
            <a:r>
              <a:rPr lang="zh-CN" altLang="en-US" sz="1200" dirty="0">
                <a:effectLst/>
                <a:latin typeface="unset"/>
              </a:rPr>
              <a:t>这个网络被称为</a:t>
            </a:r>
            <a:r>
              <a:rPr lang="en-US" altLang="zh-CN" sz="1200" dirty="0">
                <a:effectLst/>
                <a:latin typeface="unset"/>
              </a:rPr>
              <a:t>SCADA</a:t>
            </a:r>
            <a:r>
              <a:rPr lang="zh-CN" altLang="en-US" sz="1200" dirty="0">
                <a:effectLst/>
                <a:latin typeface="unset"/>
              </a:rPr>
              <a:t>系统。</a:t>
            </a:r>
            <a:endParaRPr lang="zh-CN" altLang="en-US" dirty="0"/>
          </a:p>
          <a:p>
            <a:endParaRPr lang="zh-CN" altLang="en-US" dirty="0"/>
          </a:p>
        </p:txBody>
      </p:sp>
    </p:spTree>
    <p:extLst>
      <p:ext uri="{BB962C8B-B14F-4D97-AF65-F5344CB8AC3E}">
        <p14:creationId xmlns:p14="http://schemas.microsoft.com/office/powerpoint/2010/main" val="290643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dirty="0">
                <a:effectLst/>
              </a:rPr>
              <a:t>局部保护方案通常对系统中的故障部件进行检测和隔离，防止故障对设备造成损害，防止故障蔓延到整个电网。另一方面，广域保护方案通过</a:t>
            </a:r>
            <a:r>
              <a:rPr lang="en-US" altLang="zh-CN" sz="1200" dirty="0">
                <a:effectLst/>
              </a:rPr>
              <a:t>SCADA</a:t>
            </a:r>
            <a:r>
              <a:rPr lang="zh-CN" altLang="en-US" sz="1200" dirty="0">
                <a:effectLst/>
              </a:rPr>
              <a:t>系统收集和处理来自电网不同部位的数据，检测故障并做出相应的响应。从技术角度看，广域保护方案采用了更复杂的数据分析方法，能够检测和解决系统</a:t>
            </a:r>
            <a:r>
              <a:rPr lang="en-US" altLang="zh-CN" sz="1200" dirty="0">
                <a:effectLst/>
              </a:rPr>
              <a:t>[11]</a:t>
            </a:r>
            <a:r>
              <a:rPr lang="zh-CN" altLang="en-US" sz="1200" dirty="0">
                <a:effectLst/>
              </a:rPr>
              <a:t>中更复杂的故障</a:t>
            </a:r>
            <a:endParaRPr lang="zh-CN" altLang="en-US" dirty="0"/>
          </a:p>
        </p:txBody>
      </p:sp>
    </p:spTree>
    <p:extLst>
      <p:ext uri="{BB962C8B-B14F-4D97-AF65-F5344CB8AC3E}">
        <p14:creationId xmlns:p14="http://schemas.microsoft.com/office/powerpoint/2010/main" val="96893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96285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E5046-6E26-48A6-B9AF-B8FB4D249FF5}" type="datetimeFigureOut">
              <a:rPr lang="zh-CN" altLang="en-US" smtClean="0"/>
              <a:t>2022/8/25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32A7B-2344-4B80-BE3C-AB50CE47803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5046-6E26-48A6-B9AF-B8FB4D249FF5}" type="datetimeFigureOut">
              <a:rPr lang="zh-CN" altLang="en-US" smtClean="0"/>
              <a:t>2022/8/25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32A7B-2344-4B80-BE3C-AB50CE4780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p:cNvPicPr>
            <a:picLocks noChangeAspect="1"/>
          </p:cNvPicPr>
          <p:nvPr/>
        </p:nvPicPr>
        <p:blipFill>
          <a:blip r:embed="rId3"/>
          <a:stretch>
            <a:fillRect/>
          </a:stretch>
        </p:blipFill>
        <p:spPr>
          <a:xfrm>
            <a:off x="0" y="-28923"/>
            <a:ext cx="12192000" cy="6858000"/>
          </a:xfrm>
          <a:prstGeom prst="rect">
            <a:avLst/>
          </a:prstGeom>
        </p:spPr>
      </p:pic>
      <p:sp>
        <p:nvSpPr>
          <p:cNvPr id="8" name="矩形 7"/>
          <p:cNvSpPr/>
          <p:nvPr/>
        </p:nvSpPr>
        <p:spPr>
          <a:xfrm>
            <a:off x="-104" y="291"/>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Microsoft YaHei Regular"/>
            </a:endParaRPr>
          </a:p>
        </p:txBody>
      </p:sp>
      <p:sp>
        <p:nvSpPr>
          <p:cNvPr id="144" name="文本框 143"/>
          <p:cNvSpPr txBox="1"/>
          <p:nvPr/>
        </p:nvSpPr>
        <p:spPr>
          <a:xfrm>
            <a:off x="134305" y="2278160"/>
            <a:ext cx="12018432" cy="1660968"/>
          </a:xfrm>
          <a:prstGeom prst="rect">
            <a:avLst/>
          </a:prstGeom>
          <a:noFill/>
        </p:spPr>
        <p:txBody>
          <a:bodyPr wrap="square" rtlCol="0">
            <a:spAutoFit/>
          </a:bodyPr>
          <a:lstStyle/>
          <a:p>
            <a:pPr algn="ctr">
              <a:lnSpc>
                <a:spcPct val="120000"/>
              </a:lnSpc>
            </a:pPr>
            <a:r>
              <a:rPr lang="en-US" altLang="zh-CN" sz="4400" dirty="0" err="1">
                <a:solidFill>
                  <a:schemeClr val="bg1"/>
                </a:solidFill>
              </a:rPr>
              <a:t>MaDIoT</a:t>
            </a:r>
            <a:r>
              <a:rPr lang="en-US" altLang="zh-CN" sz="4400" dirty="0">
                <a:solidFill>
                  <a:schemeClr val="bg1"/>
                </a:solidFill>
              </a:rPr>
              <a:t> 2.0: Modern High-Wattage IoT Botnet Attacks and Defenses</a:t>
            </a:r>
            <a:endParaRPr kumimoji="1" lang="en-US" altLang="zh-CN" sz="4400" b="1" dirty="0">
              <a:solidFill>
                <a:schemeClr val="bg1"/>
              </a:solidFill>
              <a:effectLst/>
              <a:latin typeface="Times New Roman" panose="02020603050405020304" charset="0"/>
              <a:ea typeface="微软雅黑" panose="020B0503020204020204" pitchFamily="34" charset="-122"/>
              <a:cs typeface="Times New Roman" panose="02020603050405020304" charset="0"/>
            </a:endParaRPr>
          </a:p>
        </p:txBody>
      </p:sp>
      <p:cxnSp>
        <p:nvCxnSpPr>
          <p:cNvPr id="78" name="直线连接符 77"/>
          <p:cNvCxnSpPr/>
          <p:nvPr/>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191" name="圆角矩形 190"/>
          <p:cNvSpPr/>
          <p:nvPr/>
        </p:nvSpPr>
        <p:spPr>
          <a:xfrm>
            <a:off x="9319259" y="5672933"/>
            <a:ext cx="2743200" cy="4972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2000" b="1" dirty="0">
                <a:solidFill>
                  <a:schemeClr val="bg1"/>
                </a:solidFill>
                <a:latin typeface="微软雅黑" panose="020B0503020204020204" pitchFamily="34" charset="-122"/>
                <a:ea typeface="微软雅黑" panose="020B0503020204020204" pitchFamily="34" charset="-122"/>
              </a:rPr>
              <a:t>汇报人：王</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毓</a:t>
            </a:r>
            <a:r>
              <a:rPr kumimoji="1" lang="en-US" altLang="zh-CN" sz="2000" b="1" dirty="0">
                <a:solidFill>
                  <a:schemeClr val="bg1"/>
                </a:solidFill>
                <a:latin typeface="微软雅黑" panose="020B0503020204020204" pitchFamily="34" charset="-122"/>
                <a:ea typeface="微软雅黑" panose="020B0503020204020204" pitchFamily="34" charset="-122"/>
              </a:rPr>
              <a:t>  </a:t>
            </a:r>
            <a:r>
              <a:rPr kumimoji="1" lang="zh-CN" altLang="en-US" sz="2000" b="1" dirty="0">
                <a:solidFill>
                  <a:schemeClr val="bg1"/>
                </a:solidFill>
                <a:latin typeface="微软雅黑" panose="020B0503020204020204" pitchFamily="34" charset="-122"/>
                <a:ea typeface="微软雅黑" panose="020B0503020204020204" pitchFamily="34" charset="-122"/>
              </a:rPr>
              <a:t>贞</a:t>
            </a: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endParaRPr kumimoji="1" lang="en-US" altLang="zh-CN" sz="2000" b="1" dirty="0">
              <a:solidFill>
                <a:schemeClr val="bg1"/>
              </a:solidFill>
              <a:latin typeface="微软雅黑" panose="020B0503020204020204" pitchFamily="34" charset="-122"/>
              <a:ea typeface="微软雅黑" panose="020B0503020204020204" pitchFamily="34" charset="-122"/>
            </a:endParaRPr>
          </a:p>
          <a:p>
            <a:pPr algn="ctr"/>
            <a:r>
              <a:rPr kumimoji="1" lang="en-US" altLang="zh-CN" sz="2000" b="1" dirty="0">
                <a:solidFill>
                  <a:schemeClr val="bg1"/>
                </a:solidFill>
                <a:latin typeface="微软雅黑" panose="020B0503020204020204" pitchFamily="34" charset="-122"/>
                <a:ea typeface="微软雅黑" panose="020B0503020204020204" pitchFamily="34" charset="-122"/>
              </a:rPr>
              <a:t>2022</a:t>
            </a:r>
            <a:r>
              <a:rPr kumimoji="1" lang="zh-CN" altLang="en-US" sz="2000" b="1" dirty="0">
                <a:solidFill>
                  <a:schemeClr val="bg1"/>
                </a:solidFill>
                <a:latin typeface="微软雅黑" panose="020B0503020204020204" pitchFamily="34" charset="-122"/>
                <a:ea typeface="微软雅黑" panose="020B0503020204020204" pitchFamily="34" charset="-122"/>
              </a:rPr>
              <a:t>年</a:t>
            </a:r>
            <a:r>
              <a:rPr kumimoji="1" lang="en-US" altLang="zh-CN" sz="2000" b="1" dirty="0">
                <a:solidFill>
                  <a:schemeClr val="bg1"/>
                </a:solidFill>
                <a:latin typeface="微软雅黑" panose="020B0503020204020204" pitchFamily="34" charset="-122"/>
                <a:ea typeface="微软雅黑" panose="020B0503020204020204" pitchFamily="34" charset="-122"/>
              </a:rPr>
              <a:t>8</a:t>
            </a:r>
            <a:r>
              <a:rPr kumimoji="1" lang="zh-CN" altLang="en-US" sz="2000" b="1" dirty="0">
                <a:solidFill>
                  <a:schemeClr val="bg1"/>
                </a:solidFill>
                <a:latin typeface="微软雅黑" panose="020B0503020204020204" pitchFamily="34" charset="-122"/>
                <a:ea typeface="微软雅黑" panose="020B0503020204020204" pitchFamily="34" charset="-122"/>
              </a:rPr>
              <a:t>月</a:t>
            </a:r>
            <a:r>
              <a:rPr kumimoji="1" lang="en-US" altLang="zh-CN" sz="2000" b="1" dirty="0">
                <a:solidFill>
                  <a:schemeClr val="bg1"/>
                </a:solidFill>
                <a:latin typeface="微软雅黑" panose="020B0503020204020204" pitchFamily="34" charset="-122"/>
                <a:ea typeface="微软雅黑" panose="020B0503020204020204" pitchFamily="34" charset="-122"/>
              </a:rPr>
              <a:t>27</a:t>
            </a:r>
            <a:r>
              <a:rPr kumimoji="1" lang="zh-CN" altLang="en-US" sz="2000" b="1" dirty="0">
                <a:solidFill>
                  <a:schemeClr val="bg1"/>
                </a:solidFill>
                <a:latin typeface="微软雅黑" panose="020B0503020204020204" pitchFamily="34" charset="-122"/>
                <a:ea typeface="微软雅黑" panose="020B0503020204020204" pitchFamily="34" charset="-122"/>
              </a:rPr>
              <a:t>日</a:t>
            </a:r>
          </a:p>
          <a:p>
            <a:pPr algn="ct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24000" y="5555790"/>
            <a:ext cx="7665719" cy="661207"/>
          </a:xfrm>
          <a:prstGeom prst="rect">
            <a:avLst/>
          </a:prstGeom>
          <a:noFill/>
        </p:spPr>
        <p:txBody>
          <a:bodyPr wrap="square" rtlCol="0" anchor="t">
            <a:spAutoFit/>
          </a:bodyPr>
          <a:lstStyle/>
          <a:p>
            <a:pPr algn="ctr" fontAlgn="auto">
              <a:lnSpc>
                <a:spcPct val="150000"/>
              </a:lnSpc>
            </a:pP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Tohid</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Shekari</a:t>
            </a:r>
            <a:r>
              <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Alvaro A. Cardenas, Raheem </a:t>
            </a:r>
            <a:r>
              <a:rPr lang="en-US" altLang="zh-CN" sz="28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Beyah</a:t>
            </a:r>
            <a:endParaRPr lang="en-US" altLang="zh-CN"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6" name="文本框 5"/>
          <p:cNvSpPr txBox="1"/>
          <p:nvPr/>
        </p:nvSpPr>
        <p:spPr>
          <a:xfrm>
            <a:off x="1881187" y="910906"/>
            <a:ext cx="8224839" cy="584775"/>
          </a:xfrm>
          <a:prstGeom prst="rect">
            <a:avLst/>
          </a:prstGeom>
          <a:noFill/>
        </p:spPr>
        <p:txBody>
          <a:bodyPr wrap="square" rtlCol="0" anchor="t">
            <a:spAutoFit/>
          </a:bodyPr>
          <a:lstStyle/>
          <a:p>
            <a:r>
              <a:rPr lang="en-US" altLang="zh-CN"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The 31st USENIX Security Symposium</a:t>
            </a:r>
            <a:r>
              <a:rPr lang="zh-CN" altLang="en-US"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a:t>
            </a:r>
            <a:r>
              <a:rPr lang="en-US" altLang="zh-CN"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2022</a:t>
            </a:r>
            <a:r>
              <a:rPr lang="zh-CN" altLang="en-US"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rPr>
              <a:t>）</a:t>
            </a:r>
            <a:endParaRPr lang="en-US" altLang="zh-CN" sz="3200" b="1" dirty="0">
              <a:blipFill>
                <a:blip r:embed="rId4"/>
                <a:stretch>
                  <a:fillRect/>
                </a:stretch>
              </a:blip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703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Threat Model</a:t>
            </a:r>
          </a:p>
        </p:txBody>
      </p:sp>
      <p:sp>
        <p:nvSpPr>
          <p:cNvPr id="15" name="文本框 14">
            <a:extLst>
              <a:ext uri="{FF2B5EF4-FFF2-40B4-BE49-F238E27FC236}">
                <a16:creationId xmlns:a16="http://schemas.microsoft.com/office/drawing/2014/main" id="{EE2513F2-BFFE-45B6-853E-2D8ACEDCB5C4}"/>
              </a:ext>
            </a:extLst>
          </p:cNvPr>
          <p:cNvSpPr txBox="1"/>
          <p:nvPr/>
        </p:nvSpPr>
        <p:spPr>
          <a:xfrm>
            <a:off x="447676" y="1378150"/>
            <a:ext cx="11227593" cy="2127634"/>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微软雅黑" panose="020B0503020204020204" pitchFamily="34" charset="-122"/>
                <a:ea typeface="微软雅黑" panose="020B0503020204020204" pitchFamily="34" charset="-122"/>
              </a:rPr>
              <a:t>图</a:t>
            </a:r>
            <a:r>
              <a:rPr lang="en-US" altLang="zh-CN" sz="1800" dirty="0">
                <a:effectLst/>
                <a:latin typeface="微软雅黑" panose="020B0503020204020204" pitchFamily="34" charset="-122"/>
                <a:ea typeface="微软雅黑" panose="020B0503020204020204" pitchFamily="34" charset="-122"/>
              </a:rPr>
              <a:t>2</a:t>
            </a:r>
            <a:r>
              <a:rPr lang="zh-CN" altLang="en-US" sz="1800" dirty="0">
                <a:effectLst/>
                <a:latin typeface="微软雅黑" panose="020B0503020204020204" pitchFamily="34" charset="-122"/>
                <a:ea typeface="微软雅黑" panose="020B0503020204020204" pitchFamily="34" charset="-122"/>
              </a:rPr>
              <a:t>显示了</a:t>
            </a:r>
            <a:r>
              <a:rPr lang="en-US" altLang="zh-CN" sz="1800" dirty="0" err="1">
                <a:effectLst/>
                <a:latin typeface="微软雅黑" panose="020B0503020204020204" pitchFamily="34" charset="-122"/>
                <a:ea typeface="微软雅黑" panose="020B0503020204020204" pitchFamily="34" charset="-122"/>
              </a:rPr>
              <a:t>MaDIoT</a:t>
            </a:r>
            <a:r>
              <a:rPr lang="en-US" altLang="zh-CN" sz="1800" dirty="0">
                <a:effectLst/>
                <a:latin typeface="微软雅黑" panose="020B0503020204020204" pitchFamily="34" charset="-122"/>
                <a:ea typeface="微软雅黑" panose="020B0503020204020204" pitchFamily="34" charset="-122"/>
              </a:rPr>
              <a:t> 1.0</a:t>
            </a:r>
            <a:r>
              <a:rPr lang="zh-CN" altLang="en-US" sz="1800" dirty="0">
                <a:effectLst/>
                <a:latin typeface="微软雅黑" panose="020B0503020204020204" pitchFamily="34" charset="-122"/>
                <a:ea typeface="微软雅黑" panose="020B0503020204020204" pitchFamily="34" charset="-122"/>
              </a:rPr>
              <a:t>对于不同规模的僵尸网络的成功率。可以看到，在模拟的大多数情况下，系统控制和保护方案都能在受到攻击后恢复电网的稳定性，因此攻击成功率很低</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latin typeface="微软雅黑" panose="020B0503020204020204" pitchFamily="34" charset="-122"/>
                <a:ea typeface="微软雅黑" panose="020B0503020204020204" pitchFamily="34" charset="-122"/>
              </a:rPr>
              <a:t>图</a:t>
            </a:r>
            <a:r>
              <a:rPr lang="en-US" altLang="zh-CN" sz="1800" dirty="0">
                <a:effectLst/>
                <a:latin typeface="微软雅黑" panose="020B0503020204020204" pitchFamily="34" charset="-122"/>
                <a:ea typeface="微软雅黑" panose="020B0503020204020204" pitchFamily="34" charset="-122"/>
              </a:rPr>
              <a:t>3</a:t>
            </a:r>
            <a:r>
              <a:rPr lang="zh-CN" altLang="en-US" sz="1800" dirty="0">
                <a:effectLst/>
                <a:latin typeface="微软雅黑" panose="020B0503020204020204" pitchFamily="34" charset="-122"/>
                <a:ea typeface="微软雅黑" panose="020B0503020204020204" pitchFamily="34" charset="-122"/>
              </a:rPr>
              <a:t>展示了新的攻击场景的结果。图中只显示了成功率最高的节点。可以从图</a:t>
            </a:r>
            <a:r>
              <a:rPr lang="en-US" altLang="zh-CN" sz="1800" dirty="0">
                <a:effectLst/>
                <a:latin typeface="微软雅黑" panose="020B0503020204020204" pitchFamily="34" charset="-122"/>
                <a:ea typeface="微软雅黑" panose="020B0503020204020204" pitchFamily="34" charset="-122"/>
              </a:rPr>
              <a:t>2</a:t>
            </a:r>
            <a:r>
              <a:rPr lang="zh-CN" altLang="en-US" sz="1800" dirty="0">
                <a:effectLst/>
                <a:latin typeface="微软雅黑" panose="020B0503020204020204" pitchFamily="34" charset="-122"/>
                <a:ea typeface="微软雅黑" panose="020B0503020204020204" pitchFamily="34" charset="-122"/>
              </a:rPr>
              <a:t>中看到，在某些节点中攻击的成功率比前一个场景中要大</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尽管大多数节点的成功率较低</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。我们的主要问题是我们能否进一步提高攻击的成功率。</a:t>
            </a:r>
            <a:r>
              <a:rPr lang="zh-CN" altLang="en-US" dirty="0">
                <a:latin typeface="微软雅黑" panose="020B0503020204020204" pitchFamily="34" charset="-122"/>
                <a:ea typeface="微软雅黑" panose="020B0503020204020204" pitchFamily="34" charset="-122"/>
              </a:rPr>
              <a:t> </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F78D550-C987-3547-6815-956762376B7E}"/>
              </a:ext>
            </a:extLst>
          </p:cNvPr>
          <p:cNvSpPr txBox="1"/>
          <p:nvPr/>
        </p:nvSpPr>
        <p:spPr>
          <a:xfrm>
            <a:off x="516731" y="828813"/>
            <a:ext cx="61293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Intuition Behind </a:t>
            </a:r>
            <a:r>
              <a:rPr kumimoji="0" lang="en-US" altLang="zh-CN" sz="2400" b="1" i="0" u="none" strike="noStrike" kern="1200" cap="none" spc="0" normalizeH="0" baseline="0" noProof="0" dirty="0" err="1">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MaDIoT</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2.0</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48B758C8-2BA8-283D-E764-346E0DC0F1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793" y="4081365"/>
            <a:ext cx="3924640" cy="2072820"/>
          </a:xfrm>
          <a:prstGeom prst="rect">
            <a:avLst/>
          </a:prstGeom>
        </p:spPr>
      </p:pic>
      <p:pic>
        <p:nvPicPr>
          <p:cNvPr id="5" name="图片 4">
            <a:extLst>
              <a:ext uri="{FF2B5EF4-FFF2-40B4-BE49-F238E27FC236}">
                <a16:creationId xmlns:a16="http://schemas.microsoft.com/office/drawing/2014/main" id="{A7918AEB-907C-D517-8070-B29C073698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4378" y="4068923"/>
            <a:ext cx="3936071" cy="2251905"/>
          </a:xfrm>
          <a:prstGeom prst="rect">
            <a:avLst/>
          </a:prstGeom>
        </p:spPr>
      </p:pic>
    </p:spTree>
    <p:extLst>
      <p:ext uri="{BB962C8B-B14F-4D97-AF65-F5344CB8AC3E}">
        <p14:creationId xmlns:p14="http://schemas.microsoft.com/office/powerpoint/2010/main" val="175530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703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Threat Model</a:t>
            </a:r>
          </a:p>
        </p:txBody>
      </p:sp>
      <p:sp>
        <p:nvSpPr>
          <p:cNvPr id="15" name="文本框 14">
            <a:extLst>
              <a:ext uri="{FF2B5EF4-FFF2-40B4-BE49-F238E27FC236}">
                <a16:creationId xmlns:a16="http://schemas.microsoft.com/office/drawing/2014/main" id="{EE2513F2-BFFE-45B6-853E-2D8ACEDCB5C4}"/>
              </a:ext>
            </a:extLst>
          </p:cNvPr>
          <p:cNvSpPr txBox="1"/>
          <p:nvPr/>
        </p:nvSpPr>
        <p:spPr>
          <a:xfrm>
            <a:off x="388144" y="1521311"/>
            <a:ext cx="11170443" cy="2127634"/>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rPr>
              <a:t>如果从几个靠近的节点</a:t>
            </a:r>
            <a:r>
              <a:rPr lang="en-US" altLang="zh-CN" sz="1800" dirty="0">
                <a:effectLst/>
              </a:rPr>
              <a:t>(</a:t>
            </a:r>
            <a:r>
              <a:rPr lang="zh-CN" altLang="en-US" sz="1800" dirty="0">
                <a:effectLst/>
              </a:rPr>
              <a:t>相邻节点</a:t>
            </a:r>
            <a:r>
              <a:rPr lang="en-US" altLang="zh-CN" sz="1800" dirty="0">
                <a:effectLst/>
              </a:rPr>
              <a:t>)</a:t>
            </a:r>
            <a:r>
              <a:rPr lang="zh-CN" altLang="en-US" sz="1800" dirty="0">
                <a:effectLst/>
              </a:rPr>
              <a:t>发起</a:t>
            </a:r>
            <a:r>
              <a:rPr lang="en-US" altLang="zh-CN" sz="1800" dirty="0" err="1">
                <a:effectLst/>
              </a:rPr>
              <a:t>MaDIoT</a:t>
            </a:r>
            <a:r>
              <a:rPr lang="zh-CN" altLang="en-US" sz="1800" dirty="0">
                <a:effectLst/>
              </a:rPr>
              <a:t>攻击，它似乎有一个显著的更高的成功率。</a:t>
            </a:r>
            <a:endParaRPr lang="en-US" altLang="zh-CN" sz="1800" dirty="0">
              <a:effectLst/>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zh-CN" altLang="en-US" sz="1800" dirty="0">
                <a:effectLst/>
              </a:rPr>
              <a:t>图</a:t>
            </a:r>
            <a:r>
              <a:rPr lang="en-US" altLang="zh-CN" sz="1800" dirty="0">
                <a:effectLst/>
              </a:rPr>
              <a:t>4</a:t>
            </a:r>
            <a:r>
              <a:rPr lang="zh-CN" altLang="en-US" sz="1800" dirty="0">
                <a:effectLst/>
              </a:rPr>
              <a:t>展示了从电网中的三个不同位置发起攻击时的性能。该数据列出了所有可能的模拟案例中成功率最高的案例。可以看到，新的攻击场景的成功率比之前的攻击场景要高很多。在这种情况下，中央系统保护方案是低频减载</a:t>
            </a:r>
            <a:r>
              <a:rPr lang="en-US" altLang="zh-CN" sz="1800" dirty="0">
                <a:effectLst/>
              </a:rPr>
              <a:t>(UFLS)</a:t>
            </a:r>
            <a:r>
              <a:rPr lang="zh-CN" altLang="en-US" sz="1800" dirty="0">
                <a:effectLst/>
              </a:rPr>
              <a:t>。</a:t>
            </a:r>
            <a:r>
              <a:rPr lang="en-US" altLang="zh-CN" sz="1800" dirty="0">
                <a:effectLst/>
              </a:rPr>
              <a:t>UFLS</a:t>
            </a:r>
            <a:r>
              <a:rPr lang="zh-CN" altLang="en-US" sz="1800" dirty="0">
                <a:effectLst/>
              </a:rPr>
              <a:t>倾向于均匀地降低电网的一部分负荷，以恢复供需平衡。但是，由于它使整个系统的负载均匀下降，无法解决问题，大面积停电不可避免地发生。</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7F78D550-C987-3547-6815-956762376B7E}"/>
              </a:ext>
            </a:extLst>
          </p:cNvPr>
          <p:cNvSpPr txBox="1"/>
          <p:nvPr/>
        </p:nvSpPr>
        <p:spPr>
          <a:xfrm>
            <a:off x="631031" y="932991"/>
            <a:ext cx="61293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Intuition Behind </a:t>
            </a:r>
            <a:r>
              <a:rPr kumimoji="0" lang="en-US" altLang="zh-CN" sz="2400" b="1" i="0" u="none" strike="noStrike" kern="1200" cap="none" spc="0" normalizeH="0" baseline="0" noProof="0" dirty="0" err="1">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MaDIoT</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2.0</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CFF41A81-F00D-1855-12AA-68EBEDBA96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7428"/>
          <a:stretch/>
        </p:blipFill>
        <p:spPr>
          <a:xfrm>
            <a:off x="2881312" y="3800825"/>
            <a:ext cx="5764361" cy="2389905"/>
          </a:xfrm>
          <a:prstGeom prst="rect">
            <a:avLst/>
          </a:prstGeom>
        </p:spPr>
      </p:pic>
    </p:spTree>
    <p:extLst>
      <p:ext uri="{BB962C8B-B14F-4D97-AF65-F5344CB8AC3E}">
        <p14:creationId xmlns:p14="http://schemas.microsoft.com/office/powerpoint/2010/main" val="4137020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327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Overview</a:t>
            </a:r>
          </a:p>
        </p:txBody>
      </p:sp>
      <p:sp>
        <p:nvSpPr>
          <p:cNvPr id="12" name="文本框 11">
            <a:extLst>
              <a:ext uri="{FF2B5EF4-FFF2-40B4-BE49-F238E27FC236}">
                <a16:creationId xmlns:a16="http://schemas.microsoft.com/office/drawing/2014/main" id="{E340872A-6604-43EF-60D6-C7E12A5714CE}"/>
              </a:ext>
            </a:extLst>
          </p:cNvPr>
          <p:cNvSpPr txBox="1"/>
          <p:nvPr/>
        </p:nvSpPr>
        <p:spPr>
          <a:xfrm>
            <a:off x="533399" y="915866"/>
            <a:ext cx="10848975" cy="2543132"/>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rPr>
              <a:t>假设易受攻击的高瓦数物联网设备已经被入侵，并且是可以被攻击者直接控制的僵尸网络的一部分</a:t>
            </a:r>
            <a:r>
              <a:rPr lang="zh-CN" altLang="en-US" dirty="0"/>
              <a:t> </a:t>
            </a:r>
            <a:endParaRPr lang="en-US" altLang="zh-CN" dirty="0"/>
          </a:p>
          <a:p>
            <a:pPr marL="285750" indent="-285750">
              <a:lnSpc>
                <a:spcPct val="150000"/>
              </a:lnSpc>
              <a:buFont typeface="Wingdings" panose="05000000000000000000" pitchFamily="2" charset="2"/>
              <a:buChar char="p"/>
            </a:pPr>
            <a:r>
              <a:rPr lang="zh-CN" altLang="en-US" sz="1800" dirty="0">
                <a:effectLst/>
              </a:rPr>
              <a:t>要发起更复杂的攻击，攻击者需要通过侦察、网络钓鱼或可用的自动工具获得目标电网的架构。这是对每个电网的一次性分析，可以离线完成</a:t>
            </a:r>
            <a:r>
              <a:rPr lang="zh-CN" altLang="en-US" dirty="0"/>
              <a:t> </a:t>
            </a:r>
            <a:endParaRPr lang="en-US" altLang="zh-CN" dirty="0"/>
          </a:p>
          <a:p>
            <a:pPr marL="285750" indent="-285750">
              <a:lnSpc>
                <a:spcPct val="150000"/>
              </a:lnSpc>
              <a:buFont typeface="Wingdings" panose="05000000000000000000" pitchFamily="2" charset="2"/>
              <a:buChar char="p"/>
            </a:pPr>
            <a:r>
              <a:rPr lang="zh-CN" altLang="en-US" sz="1800" dirty="0">
                <a:effectLst/>
              </a:rPr>
              <a:t>有了这些信息，</a:t>
            </a:r>
            <a:r>
              <a:rPr lang="en-US" altLang="zh-CN" sz="1800" dirty="0" err="1">
                <a:effectLst/>
              </a:rPr>
              <a:t>MaDIoT</a:t>
            </a:r>
            <a:r>
              <a:rPr lang="en-US" altLang="zh-CN" sz="1800" dirty="0">
                <a:effectLst/>
              </a:rPr>
              <a:t> 2.0</a:t>
            </a:r>
            <a:r>
              <a:rPr lang="zh-CN" altLang="en-US" sz="1800" dirty="0">
                <a:effectLst/>
              </a:rPr>
              <a:t>攻击有两个主要的在线阶段</a:t>
            </a:r>
            <a:r>
              <a:rPr lang="en-US" altLang="zh-CN" sz="1800" dirty="0">
                <a:effectLst/>
              </a:rPr>
              <a:t>:</a:t>
            </a:r>
            <a:r>
              <a:rPr lang="zh-CN" altLang="en-US" sz="1800" dirty="0">
                <a:effectLst/>
              </a:rPr>
              <a:t>在第一阶段，攻击者获得目标电网的基本信息，在第二阶段，攻击者分析数据以找到正确的时间和地点发起攻击。图</a:t>
            </a:r>
            <a:r>
              <a:rPr lang="en-US" altLang="zh-CN" sz="1800" dirty="0">
                <a:effectLst/>
              </a:rPr>
              <a:t>5</a:t>
            </a:r>
            <a:r>
              <a:rPr lang="zh-CN" altLang="en-US" sz="1800" dirty="0">
                <a:effectLst/>
              </a:rPr>
              <a:t>显示了新的</a:t>
            </a:r>
            <a:r>
              <a:rPr lang="en-US" altLang="zh-CN" sz="1800" dirty="0" err="1">
                <a:effectLst/>
              </a:rPr>
              <a:t>MaDIoT</a:t>
            </a:r>
            <a:r>
              <a:rPr lang="en-US" altLang="zh-CN" sz="1800" dirty="0">
                <a:effectLst/>
              </a:rPr>
              <a:t> 2.0</a:t>
            </a:r>
            <a:r>
              <a:rPr lang="zh-CN" altLang="en-US" sz="1800" dirty="0">
                <a:effectLst/>
              </a:rPr>
              <a:t>攻击的威胁模型和概述</a:t>
            </a:r>
            <a:r>
              <a:rPr lang="zh-CN" altLang="en-US" dirty="0"/>
              <a:t> </a:t>
            </a:r>
            <a:endParaRPr lang="en-US" altLang="zh-CN" dirty="0"/>
          </a:p>
        </p:txBody>
      </p:sp>
      <p:pic>
        <p:nvPicPr>
          <p:cNvPr id="3" name="图片 2">
            <a:extLst>
              <a:ext uri="{FF2B5EF4-FFF2-40B4-BE49-F238E27FC236}">
                <a16:creationId xmlns:a16="http://schemas.microsoft.com/office/drawing/2014/main" id="{9502233E-C575-EEE7-4BAF-C4DEEF076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88" y="3554894"/>
            <a:ext cx="4945548" cy="2691820"/>
          </a:xfrm>
          <a:prstGeom prst="rect">
            <a:avLst/>
          </a:prstGeom>
        </p:spPr>
      </p:pic>
      <p:sp>
        <p:nvSpPr>
          <p:cNvPr id="10" name="文本框 9">
            <a:extLst>
              <a:ext uri="{FF2B5EF4-FFF2-40B4-BE49-F238E27FC236}">
                <a16:creationId xmlns:a16="http://schemas.microsoft.com/office/drawing/2014/main" id="{7A203AAB-4079-732A-37E8-0F0D6EC34717}"/>
              </a:ext>
            </a:extLst>
          </p:cNvPr>
          <p:cNvSpPr txBox="1"/>
          <p:nvPr/>
        </p:nvSpPr>
        <p:spPr>
          <a:xfrm>
            <a:off x="6062664" y="3162694"/>
            <a:ext cx="5734049" cy="295863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dirty="0">
                <a:effectLst/>
              </a:rPr>
              <a:t>初步离线分析</a:t>
            </a:r>
            <a:r>
              <a:rPr lang="en-US" altLang="zh-CN" sz="1800" dirty="0">
                <a:effectLst/>
              </a:rPr>
              <a:t>:</a:t>
            </a:r>
            <a:r>
              <a:rPr lang="zh-CN" altLang="en-US" sz="1800" dirty="0">
                <a:effectLst/>
              </a:rPr>
              <a:t>攻击者通过侦察推理工具获取</a:t>
            </a:r>
            <a:r>
              <a:rPr lang="zh-CN" altLang="en-US" dirty="0"/>
              <a:t>架构</a:t>
            </a:r>
            <a:r>
              <a:rPr lang="zh-CN" altLang="en-US" sz="1800" dirty="0">
                <a:effectLst/>
              </a:rPr>
              <a:t>图</a:t>
            </a:r>
            <a:endParaRPr lang="en-US" altLang="zh-CN" sz="1800" dirty="0">
              <a:effectLst/>
            </a:endParaRPr>
          </a:p>
          <a:p>
            <a:pPr marL="285750" indent="-285750">
              <a:lnSpc>
                <a:spcPct val="150000"/>
              </a:lnSpc>
              <a:buFont typeface="Wingdings" panose="05000000000000000000" pitchFamily="2" charset="2"/>
              <a:buChar char="Ø"/>
            </a:pPr>
            <a:r>
              <a:rPr lang="zh-CN" altLang="en-US" sz="1800" dirty="0">
                <a:effectLst/>
              </a:rPr>
              <a:t>数据获取阶段</a:t>
            </a:r>
            <a:r>
              <a:rPr lang="en-US" altLang="zh-CN" sz="1800" dirty="0">
                <a:effectLst/>
              </a:rPr>
              <a:t>:</a:t>
            </a:r>
            <a:r>
              <a:rPr lang="zh-CN" altLang="en-US" sz="1800" dirty="0">
                <a:effectLst/>
              </a:rPr>
              <a:t>攻击者通过爬取</a:t>
            </a:r>
            <a:r>
              <a:rPr lang="en-US" altLang="zh-CN" sz="1800" dirty="0">
                <a:effectLst/>
              </a:rPr>
              <a:t>ISOs</a:t>
            </a:r>
            <a:r>
              <a:rPr lang="zh-CN" altLang="en-US" sz="1800" dirty="0">
                <a:effectLst/>
              </a:rPr>
              <a:t>和彭博终端的在线网站，收集电网当前运行点的实时运行信息</a:t>
            </a:r>
            <a:endParaRPr lang="en-US" altLang="zh-CN" sz="1800" dirty="0">
              <a:effectLst/>
            </a:endParaRPr>
          </a:p>
          <a:p>
            <a:pPr marL="285750" indent="-285750">
              <a:lnSpc>
                <a:spcPct val="150000"/>
              </a:lnSpc>
              <a:buFont typeface="Wingdings" panose="05000000000000000000" pitchFamily="2" charset="2"/>
              <a:buChar char="Ø"/>
            </a:pPr>
            <a:r>
              <a:rPr lang="zh-CN" altLang="en-US" sz="1800" dirty="0">
                <a:effectLst/>
              </a:rPr>
              <a:t>系统分析阶段</a:t>
            </a:r>
            <a:r>
              <a:rPr lang="en-US" altLang="zh-CN" sz="1800" dirty="0">
                <a:effectLst/>
              </a:rPr>
              <a:t>:</a:t>
            </a:r>
            <a:r>
              <a:rPr lang="zh-CN" altLang="en-US" sz="1800" dirty="0">
                <a:effectLst/>
              </a:rPr>
              <a:t>攻击者分析原始数据，从稳定性角度确定电网的薄弱点</a:t>
            </a:r>
            <a:endParaRPr lang="en-US" altLang="zh-CN" sz="1800" dirty="0">
              <a:effectLst/>
            </a:endParaRPr>
          </a:p>
          <a:p>
            <a:pPr marL="285750" indent="-285750">
              <a:lnSpc>
                <a:spcPct val="150000"/>
              </a:lnSpc>
              <a:buFont typeface="Wingdings" panose="05000000000000000000" pitchFamily="2" charset="2"/>
              <a:buChar char="Ø"/>
            </a:pPr>
            <a:r>
              <a:rPr lang="zh-CN" altLang="en-US" sz="1800" dirty="0">
                <a:effectLst/>
              </a:rPr>
              <a:t>攻击者利用可用的高瓦数物联网僵尸网络评估攻击的可行性，并在可行的情况下实施攻击</a:t>
            </a:r>
            <a:endParaRPr lang="zh-CN" altLang="en-US" dirty="0"/>
          </a:p>
        </p:txBody>
      </p:sp>
    </p:spTree>
    <p:extLst>
      <p:ext uri="{BB962C8B-B14F-4D97-AF65-F5344CB8AC3E}">
        <p14:creationId xmlns:p14="http://schemas.microsoft.com/office/powerpoint/2010/main" val="345384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327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Overview</a:t>
            </a:r>
          </a:p>
        </p:txBody>
      </p:sp>
      <p:sp>
        <p:nvSpPr>
          <p:cNvPr id="10" name="文本框 9">
            <a:extLst>
              <a:ext uri="{FF2B5EF4-FFF2-40B4-BE49-F238E27FC236}">
                <a16:creationId xmlns:a16="http://schemas.microsoft.com/office/drawing/2014/main" id="{9A990C4C-F000-7F14-F70E-492A152DCF11}"/>
              </a:ext>
            </a:extLst>
          </p:cNvPr>
          <p:cNvSpPr txBox="1"/>
          <p:nvPr/>
        </p:nvSpPr>
        <p:spPr>
          <a:xfrm>
            <a:off x="342900" y="915866"/>
            <a:ext cx="5257800" cy="50712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数据采集阶段</a:t>
            </a:r>
          </a:p>
        </p:txBody>
      </p:sp>
      <p:sp>
        <p:nvSpPr>
          <p:cNvPr id="13" name="文本框 12">
            <a:extLst>
              <a:ext uri="{FF2B5EF4-FFF2-40B4-BE49-F238E27FC236}">
                <a16:creationId xmlns:a16="http://schemas.microsoft.com/office/drawing/2014/main" id="{A180EF80-8264-A168-3592-435BF82229D9}"/>
              </a:ext>
            </a:extLst>
          </p:cNvPr>
          <p:cNvSpPr txBox="1"/>
          <p:nvPr/>
        </p:nvSpPr>
        <p:spPr>
          <a:xfrm>
            <a:off x="5710238" y="833039"/>
            <a:ext cx="5257800" cy="49962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系统分析阶段</a:t>
            </a:r>
          </a:p>
        </p:txBody>
      </p:sp>
      <p:sp>
        <p:nvSpPr>
          <p:cNvPr id="14" name="文本框 13">
            <a:extLst>
              <a:ext uri="{FF2B5EF4-FFF2-40B4-BE49-F238E27FC236}">
                <a16:creationId xmlns:a16="http://schemas.microsoft.com/office/drawing/2014/main" id="{F0043FAE-8FEA-B771-DF61-1171F540D8C3}"/>
              </a:ext>
            </a:extLst>
          </p:cNvPr>
          <p:cNvSpPr txBox="1"/>
          <p:nvPr/>
        </p:nvSpPr>
        <p:spPr>
          <a:xfrm>
            <a:off x="531019" y="1582475"/>
            <a:ext cx="4774406" cy="4198393"/>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在这一阶段，攻击者的目标是获取电网状态的实时信息。</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随着近年来电力市场的放松管制，实时数据可以通过</a:t>
            </a:r>
            <a:r>
              <a:rPr lang="en-US" altLang="zh-CN" sz="1800" dirty="0">
                <a:effectLst/>
                <a:latin typeface="微软雅黑" panose="020B0503020204020204" pitchFamily="34" charset="-122"/>
                <a:ea typeface="微软雅黑" panose="020B0503020204020204" pitchFamily="34" charset="-122"/>
              </a:rPr>
              <a:t>ISO</a:t>
            </a:r>
            <a:r>
              <a:rPr lang="zh-CN" altLang="en-US" sz="1800" dirty="0">
                <a:effectLst/>
                <a:latin typeface="微软雅黑" panose="020B0503020204020204" pitchFamily="34" charset="-122"/>
                <a:ea typeface="微软雅黑" panose="020B0503020204020204" pitchFamily="34" charset="-122"/>
              </a:rPr>
              <a:t>网站或股票交易工具</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如彭博终端</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公开获取</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通过爬行</a:t>
            </a:r>
            <a:r>
              <a:rPr lang="en-US" altLang="zh-CN" sz="1800" dirty="0">
                <a:effectLst/>
                <a:latin typeface="微软雅黑" panose="020B0503020204020204" pitchFamily="34" charset="-122"/>
                <a:ea typeface="微软雅黑" panose="020B0503020204020204" pitchFamily="34" charset="-122"/>
              </a:rPr>
              <a:t>ISO</a:t>
            </a:r>
            <a:r>
              <a:rPr lang="zh-CN" altLang="en-US" sz="1800" dirty="0">
                <a:effectLst/>
                <a:latin typeface="微软雅黑" panose="020B0503020204020204" pitchFamily="34" charset="-122"/>
                <a:ea typeface="微软雅黑" panose="020B0503020204020204" pitchFamily="34" charset="-122"/>
              </a:rPr>
              <a:t>网站和彭博终端，攻击者可以了解系统在不同节点的电力生产和消耗情况，并估计不同地理区域电网的稳定裕度。特别地，攻击者可以获得每个节点的综合发电</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消耗数据</a:t>
            </a:r>
            <a:r>
              <a:rPr lang="zh-CN" altLang="en-US" dirty="0">
                <a:latin typeface="微软雅黑" panose="020B0503020204020204" pitchFamily="34" charset="-122"/>
                <a:ea typeface="微软雅黑" panose="020B0503020204020204" pitchFamily="34" charset="-122"/>
              </a:rPr>
              <a:t> </a:t>
            </a:r>
          </a:p>
        </p:txBody>
      </p:sp>
      <p:sp>
        <p:nvSpPr>
          <p:cNvPr id="15" name="文本框 14">
            <a:extLst>
              <a:ext uri="{FF2B5EF4-FFF2-40B4-BE49-F238E27FC236}">
                <a16:creationId xmlns:a16="http://schemas.microsoft.com/office/drawing/2014/main" id="{2830588A-B423-A022-5AA5-42B8B12F977A}"/>
              </a:ext>
            </a:extLst>
          </p:cNvPr>
          <p:cNvSpPr txBox="1"/>
          <p:nvPr/>
        </p:nvSpPr>
        <p:spPr>
          <a:xfrm>
            <a:off x="5953125" y="1582475"/>
            <a:ext cx="5707856" cy="3782895"/>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攻击者在了解了每个节点的状态后，下一步就是根据电压稳定性分析，识别出最易受攻击的节点。开展这项研究的动机是，大停电最常见的根本原因之一是严重技术事故后的电压不稳定</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识别脆弱节点的经典方法是通过电压稳定指标</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sz="1800" dirty="0" err="1">
                <a:effectLst/>
                <a:latin typeface="微软雅黑" panose="020B0503020204020204" pitchFamily="34" charset="-122"/>
                <a:ea typeface="微软雅黑" panose="020B0503020204020204" pitchFamily="34" charset="-122"/>
              </a:rPr>
              <a:t>MaDIoT</a:t>
            </a:r>
            <a:r>
              <a:rPr lang="en-US" altLang="zh-CN" sz="1800" dirty="0">
                <a:effectLst/>
                <a:latin typeface="微软雅黑" panose="020B0503020204020204" pitchFamily="34" charset="-122"/>
                <a:ea typeface="微软雅黑" panose="020B0503020204020204" pitchFamily="34" charset="-122"/>
              </a:rPr>
              <a:t> 2.0</a:t>
            </a:r>
            <a:r>
              <a:rPr lang="zh-CN" altLang="en-US" sz="1800" dirty="0">
                <a:effectLst/>
                <a:latin typeface="微软雅黑" panose="020B0503020204020204" pitchFamily="34" charset="-122"/>
                <a:ea typeface="微软雅黑" panose="020B0503020204020204" pitchFamily="34" charset="-122"/>
              </a:rPr>
              <a:t>攻击有两个优势</a:t>
            </a:r>
            <a:r>
              <a:rPr lang="en-US" altLang="zh-CN" sz="1800" dirty="0">
                <a:effectLst/>
                <a:latin typeface="微软雅黑" panose="020B0503020204020204" pitchFamily="34" charset="-122"/>
                <a:ea typeface="微软雅黑" panose="020B0503020204020204" pitchFamily="34" charset="-122"/>
              </a:rPr>
              <a:t>:</a:t>
            </a:r>
            <a:r>
              <a:rPr lang="en-US" altLang="zh-CN" sz="1800" dirty="0" err="1">
                <a:effectLst/>
                <a:latin typeface="微软雅黑" panose="020B0503020204020204" pitchFamily="34" charset="-122"/>
                <a:ea typeface="微软雅黑" panose="020B0503020204020204" pitchFamily="34" charset="-122"/>
              </a:rPr>
              <a:t>i</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只有在有很大的成功机会时才会执行攻击，</a:t>
            </a:r>
            <a:r>
              <a:rPr lang="en-US" altLang="zh-CN" sz="1800" dirty="0">
                <a:effectLst/>
                <a:latin typeface="微软雅黑" panose="020B0503020204020204" pitchFamily="34" charset="-122"/>
                <a:ea typeface="微软雅黑" panose="020B0503020204020204" pitchFamily="34" charset="-122"/>
              </a:rPr>
              <a:t>ii)</a:t>
            </a:r>
            <a:r>
              <a:rPr lang="zh-CN" altLang="en-US" sz="1800" dirty="0">
                <a:effectLst/>
                <a:latin typeface="微软雅黑" panose="020B0503020204020204" pitchFamily="34" charset="-122"/>
                <a:ea typeface="微软雅黑" panose="020B0503020204020204" pitchFamily="34" charset="-122"/>
              </a:rPr>
              <a:t>与之前的工作相比，成功的攻击需要更少的物联网机器人来摧毁电网，因为它只针对系统中最薄弱的节点。</a:t>
            </a:r>
            <a:r>
              <a:rPr lang="zh-CN" alt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608467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8" name="文本框 7">
            <a:extLst>
              <a:ext uri="{FF2B5EF4-FFF2-40B4-BE49-F238E27FC236}">
                <a16:creationId xmlns:a16="http://schemas.microsoft.com/office/drawing/2014/main" id="{5D418B33-B5A8-7F72-0333-084372E8A1C5}"/>
              </a:ext>
            </a:extLst>
          </p:cNvPr>
          <p:cNvSpPr txBox="1"/>
          <p:nvPr/>
        </p:nvSpPr>
        <p:spPr>
          <a:xfrm>
            <a:off x="667509" y="2010794"/>
            <a:ext cx="10853738" cy="2536400"/>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dirty="0">
                <a:effectLst/>
                <a:latin typeface="微软雅黑" panose="020B0503020204020204" pitchFamily="34" charset="-122"/>
                <a:ea typeface="微软雅黑" panose="020B0503020204020204" pitchFamily="34" charset="-122"/>
              </a:rPr>
              <a:t>在</a:t>
            </a:r>
            <a:r>
              <a:rPr lang="en-US" altLang="zh-CN" dirty="0" err="1">
                <a:effectLst/>
                <a:latin typeface="微软雅黑" panose="020B0503020204020204" pitchFamily="34" charset="-122"/>
                <a:ea typeface="微软雅黑" panose="020B0503020204020204" pitchFamily="34" charset="-122"/>
              </a:rPr>
              <a:t>MaDIoT</a:t>
            </a:r>
            <a:r>
              <a:rPr lang="en-US" altLang="zh-CN" dirty="0">
                <a:effectLst/>
                <a:latin typeface="微软雅黑" panose="020B0503020204020204" pitchFamily="34" charset="-122"/>
                <a:ea typeface="微软雅黑" panose="020B0503020204020204" pitchFamily="34" charset="-122"/>
              </a:rPr>
              <a:t> 2.0</a:t>
            </a:r>
            <a:r>
              <a:rPr lang="zh-CN" altLang="en-US" dirty="0">
                <a:effectLst/>
                <a:latin typeface="微软雅黑" panose="020B0503020204020204" pitchFamily="34" charset="-122"/>
                <a:ea typeface="微软雅黑" panose="020B0503020204020204" pitchFamily="34" charset="-122"/>
              </a:rPr>
              <a:t>的在线任务之前，先讨论一个初步的离线步骤。为了发动成功的攻击，攻击者需要收集一些关于电网结构的基本信息。这个架构不会随着时间</a:t>
            </a:r>
            <a:r>
              <a:rPr lang="en-US" altLang="zh-CN" dirty="0">
                <a:effectLst/>
                <a:latin typeface="微软雅黑" panose="020B0503020204020204" pitchFamily="34" charset="-122"/>
                <a:ea typeface="微软雅黑" panose="020B0503020204020204" pitchFamily="34" charset="-122"/>
              </a:rPr>
              <a:t>(</a:t>
            </a:r>
            <a:r>
              <a:rPr lang="zh-CN" altLang="en-US" dirty="0">
                <a:effectLst/>
                <a:latin typeface="微软雅黑" panose="020B0503020204020204" pitchFamily="34" charset="-122"/>
                <a:ea typeface="微软雅黑" panose="020B0503020204020204" pitchFamily="34" charset="-122"/>
              </a:rPr>
              <a:t>年</a:t>
            </a:r>
            <a:r>
              <a:rPr lang="en-US" altLang="zh-CN" dirty="0">
                <a:effectLst/>
                <a:latin typeface="微软雅黑" panose="020B0503020204020204" pitchFamily="34" charset="-122"/>
                <a:ea typeface="微软雅黑" panose="020B0503020204020204" pitchFamily="34" charset="-122"/>
              </a:rPr>
              <a:t>)</a:t>
            </a:r>
            <a:r>
              <a:rPr lang="zh-CN" altLang="en-US" dirty="0">
                <a:effectLst/>
                <a:latin typeface="微软雅黑" panose="020B0503020204020204" pitchFamily="34" charset="-122"/>
                <a:ea typeface="微软雅黑" panose="020B0503020204020204" pitchFamily="34" charset="-122"/>
              </a:rPr>
              <a:t>的变化而改变，只需要为每个目标网格获取一次它们。</a:t>
            </a:r>
            <a:endParaRPr lang="en-US" altLang="zh-CN"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effectLst/>
                <a:latin typeface="微软雅黑" panose="020B0503020204020204" pitchFamily="34" charset="-122"/>
                <a:ea typeface="微软雅黑" panose="020B0503020204020204" pitchFamily="34" charset="-122"/>
              </a:rPr>
              <a:t>虽然电力公司和</a:t>
            </a:r>
            <a:r>
              <a:rPr lang="en-US" altLang="zh-CN" dirty="0">
                <a:effectLst/>
                <a:latin typeface="微软雅黑" panose="020B0503020204020204" pitchFamily="34" charset="-122"/>
                <a:ea typeface="微软雅黑" panose="020B0503020204020204" pitchFamily="34" charset="-122"/>
              </a:rPr>
              <a:t>ISOs</a:t>
            </a:r>
            <a:r>
              <a:rPr lang="zh-CN" altLang="en-US" dirty="0">
                <a:effectLst/>
                <a:latin typeface="微软雅黑" panose="020B0503020204020204" pitchFamily="34" charset="-122"/>
                <a:ea typeface="微软雅黑" panose="020B0503020204020204" pitchFamily="34" charset="-122"/>
              </a:rPr>
              <a:t>没有明确共享这类信息，但攻击者可以通过间接方法获得这些信息，如网络钓鱼或社会工程。除此之外，研究人员还表明，有足够多的公开信息可以推断出电网的拓扑结构和配置的详细信息。</a:t>
            </a:r>
          </a:p>
        </p:txBody>
      </p:sp>
      <p:sp>
        <p:nvSpPr>
          <p:cNvPr id="9" name="文本框 8">
            <a:extLst>
              <a:ext uri="{FF2B5EF4-FFF2-40B4-BE49-F238E27FC236}">
                <a16:creationId xmlns:a16="http://schemas.microsoft.com/office/drawing/2014/main" id="{391A7005-1CAF-31C4-B211-C4A26567288B}"/>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1</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Preliminary Offline Analysis</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21058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4" name="文本框 13">
            <a:extLst>
              <a:ext uri="{FF2B5EF4-FFF2-40B4-BE49-F238E27FC236}">
                <a16:creationId xmlns:a16="http://schemas.microsoft.com/office/drawing/2014/main" id="{29AD4BF0-39C1-C20F-B32A-975E75F2F632}"/>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2. Data Acquisition Stage</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AECAA9A0-0C8D-617E-106B-EC44E0ACD7A5}"/>
              </a:ext>
            </a:extLst>
          </p:cNvPr>
          <p:cNvSpPr txBox="1"/>
          <p:nvPr/>
        </p:nvSpPr>
        <p:spPr>
          <a:xfrm>
            <a:off x="1023938" y="2131576"/>
            <a:ext cx="9677400" cy="253640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dirty="0">
                <a:effectLst/>
                <a:latin typeface="微软雅黑" panose="020B0503020204020204" pitchFamily="34" charset="-122"/>
                <a:ea typeface="微软雅黑" panose="020B0503020204020204" pitchFamily="34" charset="-122"/>
              </a:rPr>
              <a:t>一旦攻击者掌握了网格拓扑的一些基本信息，下一步就是开始监控系统的状态，并实时发现脆弱节点。该电网数据</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各节点发电量和耗电量</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发布在</a:t>
            </a:r>
            <a:r>
              <a:rPr lang="en-US" altLang="zh-CN" sz="1800" dirty="0">
                <a:effectLst/>
                <a:latin typeface="微软雅黑" panose="020B0503020204020204" pitchFamily="34" charset="-122"/>
                <a:ea typeface="微软雅黑" panose="020B0503020204020204" pitchFamily="34" charset="-122"/>
              </a:rPr>
              <a:t>ISOs(</a:t>
            </a:r>
            <a:r>
              <a:rPr lang="zh-CN" altLang="en-US" sz="1800" dirty="0">
                <a:effectLst/>
                <a:latin typeface="微软雅黑" panose="020B0503020204020204" pitchFamily="34" charset="-122"/>
                <a:ea typeface="微软雅黑" panose="020B0503020204020204" pitchFamily="34" charset="-122"/>
              </a:rPr>
              <a:t>如</a:t>
            </a:r>
            <a:r>
              <a:rPr lang="en-US" altLang="zh-CN" sz="1800" dirty="0">
                <a:effectLst/>
                <a:latin typeface="微软雅黑" panose="020B0503020204020204" pitchFamily="34" charset="-122"/>
                <a:ea typeface="微软雅黑" panose="020B0503020204020204" pitchFamily="34" charset="-122"/>
              </a:rPr>
              <a:t>NY ISO</a:t>
            </a:r>
            <a:r>
              <a:rPr lang="zh-CN" altLang="en-US" sz="1800" dirty="0">
                <a:effectLst/>
                <a:latin typeface="微软雅黑" panose="020B0503020204020204" pitchFamily="34" charset="-122"/>
                <a:ea typeface="微软雅黑" panose="020B0503020204020204" pitchFamily="34" charset="-122"/>
              </a:rPr>
              <a:t>和</a:t>
            </a:r>
            <a:r>
              <a:rPr lang="en-US" altLang="zh-CN" sz="1800" dirty="0">
                <a:effectLst/>
                <a:latin typeface="微软雅黑" panose="020B0503020204020204" pitchFamily="34" charset="-122"/>
                <a:ea typeface="微软雅黑" panose="020B0503020204020204" pitchFamily="34" charset="-122"/>
              </a:rPr>
              <a:t>CAISO)</a:t>
            </a:r>
            <a:r>
              <a:rPr lang="zh-CN" altLang="en-US" sz="1800" dirty="0">
                <a:effectLst/>
                <a:latin typeface="微软雅黑" panose="020B0503020204020204" pitchFamily="34" charset="-122"/>
                <a:ea typeface="微软雅黑" panose="020B0503020204020204" pitchFamily="34" charset="-122"/>
              </a:rPr>
              <a:t>网站上，每</a:t>
            </a:r>
            <a:r>
              <a:rPr lang="en-US" altLang="zh-CN" sz="1800" dirty="0">
                <a:effectLst/>
                <a:latin typeface="微软雅黑" panose="020B0503020204020204" pitchFamily="34" charset="-122"/>
                <a:ea typeface="微软雅黑" panose="020B0503020204020204" pitchFamily="34" charset="-122"/>
              </a:rPr>
              <a:t>5</a:t>
            </a:r>
            <a:r>
              <a:rPr lang="zh-CN" altLang="en-US" sz="1800" dirty="0">
                <a:effectLst/>
                <a:latin typeface="微软雅黑" panose="020B0503020204020204" pitchFamily="34" charset="-122"/>
                <a:ea typeface="微软雅黑" panose="020B0503020204020204" pitchFamily="34" charset="-122"/>
              </a:rPr>
              <a:t>分钟更新一次。</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800" dirty="0">
                <a:effectLst/>
                <a:latin typeface="微软雅黑" panose="020B0503020204020204" pitchFamily="34" charset="-122"/>
                <a:ea typeface="微软雅黑" panose="020B0503020204020204" pitchFamily="34" charset="-122"/>
              </a:rPr>
              <a:t>除此之外，这些数据还可以通过一种名为彭博终端的高级股票交易工具访问。为了提取操作数据，攻击者使用爬虫获取。</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800" dirty="0">
                <a:effectLst/>
                <a:latin typeface="微软雅黑" panose="020B0503020204020204" pitchFamily="34" charset="-122"/>
                <a:ea typeface="微软雅黑" panose="020B0503020204020204" pitchFamily="34" charset="-122"/>
              </a:rPr>
              <a:t>为了验证这一点，收集了</a:t>
            </a:r>
            <a:r>
              <a:rPr lang="en-US" altLang="zh-CN" sz="1800" dirty="0">
                <a:effectLst/>
                <a:latin typeface="微软雅黑" panose="020B0503020204020204" pitchFamily="34" charset="-122"/>
                <a:ea typeface="微软雅黑" panose="020B0503020204020204" pitchFamily="34" charset="-122"/>
              </a:rPr>
              <a:t>2020</a:t>
            </a:r>
            <a:r>
              <a:rPr lang="zh-CN" altLang="en-US" sz="1800" dirty="0">
                <a:effectLst/>
                <a:latin typeface="微软雅黑" panose="020B0503020204020204" pitchFamily="34" charset="-122"/>
                <a:ea typeface="微软雅黑" panose="020B0503020204020204" pitchFamily="34" charset="-122"/>
              </a:rPr>
              <a:t>年</a:t>
            </a:r>
            <a:r>
              <a:rPr lang="en-US" altLang="zh-CN" sz="1800" dirty="0">
                <a:effectLst/>
                <a:latin typeface="微软雅黑" panose="020B0503020204020204" pitchFamily="34" charset="-122"/>
                <a:ea typeface="微软雅黑" panose="020B0503020204020204" pitchFamily="34" charset="-122"/>
              </a:rPr>
              <a:t>1</a:t>
            </a:r>
            <a:r>
              <a:rPr lang="zh-CN" altLang="en-US" sz="1800" dirty="0">
                <a:effectLst/>
                <a:latin typeface="微软雅黑" panose="020B0503020204020204" pitchFamily="34" charset="-122"/>
                <a:ea typeface="微软雅黑" panose="020B0503020204020204" pitchFamily="34" charset="-122"/>
              </a:rPr>
              <a:t>月至</a:t>
            </a:r>
            <a:r>
              <a:rPr lang="en-US" altLang="zh-CN" sz="1800" dirty="0">
                <a:effectLst/>
                <a:latin typeface="微软雅黑" panose="020B0503020204020204" pitchFamily="34" charset="-122"/>
                <a:ea typeface="微软雅黑" panose="020B0503020204020204" pitchFamily="34" charset="-122"/>
              </a:rPr>
              <a:t>2021</a:t>
            </a:r>
            <a:r>
              <a:rPr lang="zh-CN" altLang="en-US" sz="1800" dirty="0">
                <a:effectLst/>
                <a:latin typeface="微软雅黑" panose="020B0503020204020204" pitchFamily="34" charset="-122"/>
                <a:ea typeface="微软雅黑" panose="020B0503020204020204" pitchFamily="34" charset="-122"/>
              </a:rPr>
              <a:t>年</a:t>
            </a:r>
            <a:r>
              <a:rPr lang="en-US" altLang="zh-CN" sz="1800" dirty="0">
                <a:effectLst/>
                <a:latin typeface="微软雅黑" panose="020B0503020204020204" pitchFamily="34" charset="-122"/>
                <a:ea typeface="微软雅黑" panose="020B0503020204020204" pitchFamily="34" charset="-122"/>
              </a:rPr>
              <a:t>1</a:t>
            </a:r>
            <a:r>
              <a:rPr lang="zh-CN" altLang="en-US" sz="1800" dirty="0">
                <a:effectLst/>
                <a:latin typeface="微软雅黑" panose="020B0503020204020204" pitchFamily="34" charset="-122"/>
                <a:ea typeface="微软雅黑" panose="020B0503020204020204" pitchFamily="34" charset="-122"/>
              </a:rPr>
              <a:t>月加州和纽约电网的所有系统运行数据。</a:t>
            </a:r>
            <a:r>
              <a:rPr lang="zh-CN" alt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7827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2" name="文本框 11">
            <a:extLst>
              <a:ext uri="{FF2B5EF4-FFF2-40B4-BE49-F238E27FC236}">
                <a16:creationId xmlns:a16="http://schemas.microsoft.com/office/drawing/2014/main" id="{93B14C73-3DF5-0CDB-26B3-60764E62BD8A}"/>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3</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System Analysis Stage</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D56EB5CB-EC34-2FB1-B175-5461F9944746}"/>
              </a:ext>
            </a:extLst>
          </p:cNvPr>
          <p:cNvSpPr txBox="1"/>
          <p:nvPr/>
        </p:nvSpPr>
        <p:spPr>
          <a:xfrm>
            <a:off x="1103278" y="1834298"/>
            <a:ext cx="9982200" cy="3782895"/>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1800" dirty="0">
                <a:effectLst/>
                <a:latin typeface="微软雅黑" panose="020B0503020204020204" pitchFamily="34" charset="-122"/>
                <a:ea typeface="微软雅黑" panose="020B0503020204020204" pitchFamily="34" charset="-122"/>
              </a:rPr>
              <a:t>一旦攻击者掌握了有关系统状态的信息，下一步就是从电压稳定的角度确定电网中最薄弱的节点。由于系统不同节点的发电量和耗电量不断变化，目标电网的最薄弱环节也会随之变化。特别是，希望利用电压不稳定性，因为在多个节点中改变电压比试图改变电网频率更容易。</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800" dirty="0">
                <a:effectLst/>
                <a:latin typeface="微软雅黑" panose="020B0503020204020204" pitchFamily="34" charset="-122"/>
                <a:ea typeface="微软雅黑" panose="020B0503020204020204" pitchFamily="34" charset="-122"/>
              </a:rPr>
              <a:t>频率在电网中是一个全局变量，而电压在系统各节点中是一个局部变量。改变一个节点的电压可以通过稍微改变该节点的需求来实现，而改变系统频率则需要改变整个系统的需求。</a:t>
            </a:r>
            <a:endParaRPr lang="zh-CN" altLang="en-US"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800" dirty="0">
                <a:effectLst/>
                <a:latin typeface="微软雅黑" panose="020B0503020204020204" pitchFamily="34" charset="-122"/>
                <a:ea typeface="微软雅黑" panose="020B0503020204020204" pitchFamily="34" charset="-122"/>
              </a:rPr>
              <a:t>当电压稳定裕度在临界点处的节点负载增加时，可以产生电压不稳定。因此，为了找到脆弱节点，需要计算电压稳定裕度。虽然准确的稳定裕度计算成本高且无法实时求解，但电网界已经开发了一套电压稳定指标，可以根据系统节点的电压稳定裕度对其进行近似排序。</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800" dirty="0">
                <a:effectLst/>
                <a:latin typeface="微软雅黑" panose="020B0503020204020204" pitchFamily="34" charset="-122"/>
                <a:ea typeface="微软雅黑" panose="020B0503020204020204" pitchFamily="34" charset="-122"/>
              </a:rPr>
              <a:t>引入两个指标来估计这个量。</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58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0" name="文本框 9">
            <a:extLst>
              <a:ext uri="{FF2B5EF4-FFF2-40B4-BE49-F238E27FC236}">
                <a16:creationId xmlns:a16="http://schemas.microsoft.com/office/drawing/2014/main" id="{E00892C8-B9C7-92FE-4DF1-F7634EE9AEFE}"/>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3</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.1 Voltage Magnitude of Nodes (Index 1)</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A59967CD-B54E-3C13-D9EC-91238157AC67}"/>
              </a:ext>
            </a:extLst>
          </p:cNvPr>
          <p:cNvSpPr txBox="1"/>
          <p:nvPr/>
        </p:nvSpPr>
        <p:spPr>
          <a:xfrm>
            <a:off x="919163" y="2160800"/>
            <a:ext cx="10425112" cy="253640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dirty="0">
                <a:effectLst/>
                <a:latin typeface="微软雅黑" panose="020B0503020204020204" pitchFamily="34" charset="-122"/>
                <a:ea typeface="微软雅黑" panose="020B0503020204020204" pitchFamily="34" charset="-122"/>
              </a:rPr>
              <a:t>在电网正常运行过程中，运营商希望系统节点电压大小保持恒定，只允许在</a:t>
            </a:r>
            <a:r>
              <a:rPr lang="en-US" altLang="zh-CN" sz="1800" dirty="0">
                <a:effectLst/>
                <a:latin typeface="微软雅黑" panose="020B0503020204020204" pitchFamily="34" charset="-122"/>
                <a:ea typeface="微软雅黑" panose="020B0503020204020204" pitchFamily="34" charset="-122"/>
              </a:rPr>
              <a:t>0.95 ~ 1.05 /</a:t>
            </a:r>
            <a:r>
              <a:rPr lang="zh-CN" altLang="en-US" sz="1800" dirty="0">
                <a:effectLst/>
                <a:latin typeface="微软雅黑" panose="020B0503020204020204" pitchFamily="34" charset="-122"/>
                <a:ea typeface="微软雅黑" panose="020B0503020204020204" pitchFamily="34" charset="-122"/>
              </a:rPr>
              <a:t>单位</a:t>
            </a:r>
            <a:r>
              <a:rPr lang="en-US" altLang="zh-CN" sz="1800" dirty="0">
                <a:effectLst/>
                <a:latin typeface="微软雅黑" panose="020B0503020204020204" pitchFamily="34" charset="-122"/>
                <a:ea typeface="微软雅黑" panose="020B0503020204020204" pitchFamily="34" charset="-122"/>
              </a:rPr>
              <a:t>(</a:t>
            </a:r>
            <a:r>
              <a:rPr lang="en-US" altLang="zh-CN" sz="1800" dirty="0" err="1">
                <a:effectLst/>
                <a:latin typeface="微软雅黑" panose="020B0503020204020204" pitchFamily="34" charset="-122"/>
                <a:ea typeface="微软雅黑" panose="020B0503020204020204" pitchFamily="34" charset="-122"/>
              </a:rPr>
              <a:t>p.u</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之间的偏差。欠压保护方案以系统节点的电压大小作为其稳定裕度的指标。</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800" dirty="0">
                <a:effectLst/>
                <a:latin typeface="微软雅黑" panose="020B0503020204020204" pitchFamily="34" charset="-122"/>
                <a:ea typeface="微软雅黑" panose="020B0503020204020204" pitchFamily="34" charset="-122"/>
              </a:rPr>
              <a:t>在这些方案中，较低的电压幅值意味着节点的稳定裕度较低，因此，在电压幅值过低的紧急情况下，保护方案会降低一部分通过关键节点的负载，以保持系统的稳定性，并将电压恢复到标称范围内。</a:t>
            </a:r>
            <a:endParaRPr lang="zh-CN" altLang="en-US"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800" dirty="0">
                <a:effectLst/>
                <a:latin typeface="微软雅黑" panose="020B0503020204020204" pitchFamily="34" charset="-122"/>
                <a:ea typeface="微软雅黑" panose="020B0503020204020204" pitchFamily="34" charset="-122"/>
              </a:rPr>
              <a:t>识别最脆弱节点的第一个指标是节点的电压大小。如果攻击者在电压值处于最小范围的几个关键节点增加系统需求，所产生的结果将进一步降低电压值，使其低于正常范围，并导致电网的级联停电。</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932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0" name="文本框 9">
            <a:extLst>
              <a:ext uri="{FF2B5EF4-FFF2-40B4-BE49-F238E27FC236}">
                <a16:creationId xmlns:a16="http://schemas.microsoft.com/office/drawing/2014/main" id="{E00892C8-B9C7-92FE-4DF1-F7634EE9AEFE}"/>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3.2 Modal Analysis (Index 2)</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CEC30E50-6F6D-AEED-85B2-7A39B6C29228}"/>
                  </a:ext>
                </a:extLst>
              </p:cNvPr>
              <p:cNvSpPr txBox="1"/>
              <p:nvPr/>
            </p:nvSpPr>
            <p:spPr>
              <a:xfrm>
                <a:off x="446053" y="1358331"/>
                <a:ext cx="11296650" cy="4527586"/>
              </a:xfrm>
              <a:prstGeom prst="rect">
                <a:avLst/>
              </a:prstGeom>
              <a:noFill/>
            </p:spPr>
            <p:txBody>
              <a:bodyPr wrap="square">
                <a:spAutoFit/>
              </a:bodyPr>
              <a:lstStyle/>
              <a:p>
                <a:pPr>
                  <a:lnSpc>
                    <a:spcPct val="150000"/>
                  </a:lnSpc>
                </a:pPr>
                <a:r>
                  <a:rPr lang="zh-CN" altLang="en-US" dirty="0"/>
                  <a:t>计算系统节点电压稳定裕度最有效的方法之一是基于雅可比矩阵的模态分析。为计算不同节点的该指标，系统状态与系统节点有功功率、无功功率的关系为</a:t>
                </a:r>
                <a:r>
                  <a:rPr lang="en-US" altLang="zh-CN" dirty="0"/>
                  <a:t>:</a:t>
                </a:r>
              </a:p>
              <a:p>
                <a:endParaRPr lang="en-US" altLang="zh-CN" dirty="0"/>
              </a:p>
              <a:p>
                <a:endParaRPr lang="en-US" altLang="zh-CN" dirty="0"/>
              </a:p>
              <a:p>
                <a:endParaRPr lang="en-US" altLang="zh-CN" dirty="0"/>
              </a:p>
              <a:p>
                <a:pPr>
                  <a:lnSpc>
                    <a:spcPct val="150000"/>
                  </a:lnSpc>
                </a:pPr>
                <a:r>
                  <a:rPr lang="zh-CN" altLang="en-US" dirty="0"/>
                  <a:t>式中，</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a:t>
                </a:r>
                <a:r>
                  <a:rPr lang="zh-CN" altLang="en-US" dirty="0"/>
                  <a:t> </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r>
                      <a:rPr lang="zh-CN" altLang="en-US" i="1">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a:t>分别为表示系统节点有功、无功功率变化以及电压幅值和角度变化的向量。由于无功功率和电压变化之间存在较强的相关性，因此可以假定</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𝑃</m:t>
                    </m:r>
                  </m:oMath>
                </a14:m>
                <a:r>
                  <a:rPr lang="en-US" altLang="zh-CN" dirty="0"/>
                  <a:t> = 0</a:t>
                </a:r>
                <a:r>
                  <a:rPr lang="zh-CN" altLang="en-US" dirty="0"/>
                  <a:t>。因此，我们可以这样写</a:t>
                </a:r>
                <a:r>
                  <a:rPr lang="en-US" altLang="zh-CN" dirty="0"/>
                  <a:t>:</a:t>
                </a:r>
              </a:p>
              <a:p>
                <a:endParaRPr lang="en-US" altLang="zh-CN" dirty="0"/>
              </a:p>
              <a:p>
                <a:endParaRPr lang="en-US" altLang="zh-CN" dirty="0"/>
              </a:p>
              <a:p>
                <a:r>
                  <a:rPr lang="zh-CN" altLang="en-US" dirty="0"/>
                  <a:t>反转上面的矩阵方程，可以重写为</a:t>
                </a:r>
                <a:r>
                  <a:rPr lang="en-US" altLang="zh-CN" dirty="0"/>
                  <a:t>:</a:t>
                </a:r>
              </a:p>
              <a:p>
                <a:endParaRPr lang="en-US" altLang="zh-CN" dirty="0"/>
              </a:p>
              <a:p>
                <a:endParaRPr lang="en-US" altLang="zh-CN" dirty="0"/>
              </a:p>
              <a:p>
                <a:r>
                  <a:rPr lang="zh-CN" altLang="en-US" dirty="0"/>
                  <a:t>为了简化计算，可以用分解法计算</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𝑅</m:t>
                        </m:r>
                      </m:sub>
                      <m:sup>
                        <m:r>
                          <a:rPr lang="en-US" altLang="zh-CN" b="0" i="1" smtClean="0">
                            <a:latin typeface="Cambria Math" panose="02040503050406030204" pitchFamily="18" charset="0"/>
                          </a:rPr>
                          <m:t>−1</m:t>
                        </m:r>
                      </m:sup>
                    </m:sSubSup>
                  </m:oMath>
                </a14:m>
                <a:r>
                  <a:rPr lang="zh-CN" altLang="en-US" dirty="0"/>
                  <a:t>为</a:t>
                </a:r>
                <a:r>
                  <a:rPr lang="en-US" altLang="zh-CN" dirty="0"/>
                  <a:t>:</a:t>
                </a:r>
              </a:p>
              <a:p>
                <a:endParaRPr lang="en-US" altLang="zh-CN" dirty="0"/>
              </a:p>
            </p:txBody>
          </p:sp>
        </mc:Choice>
        <mc:Fallback>
          <p:sp>
            <p:nvSpPr>
              <p:cNvPr id="20" name="文本框 19">
                <a:extLst>
                  <a:ext uri="{FF2B5EF4-FFF2-40B4-BE49-F238E27FC236}">
                    <a16:creationId xmlns:a16="http://schemas.microsoft.com/office/drawing/2014/main" id="{CEC30E50-6F6D-AEED-85B2-7A39B6C29228}"/>
                  </a:ext>
                </a:extLst>
              </p:cNvPr>
              <p:cNvSpPr txBox="1">
                <a:spLocks noRot="1" noChangeAspect="1" noMove="1" noResize="1" noEditPoints="1" noAdjustHandles="1" noChangeArrowheads="1" noChangeShapeType="1" noTextEdit="1"/>
              </p:cNvSpPr>
              <p:nvPr/>
            </p:nvSpPr>
            <p:spPr>
              <a:xfrm>
                <a:off x="446053" y="1358331"/>
                <a:ext cx="11296650" cy="4527586"/>
              </a:xfrm>
              <a:prstGeom prst="rect">
                <a:avLst/>
              </a:prstGeom>
              <a:blipFill>
                <a:blip r:embed="rId4"/>
                <a:stretch>
                  <a:fillRect l="-43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92DB68C-5D29-3A40-17F0-FB4F6863E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9756" y="2247764"/>
            <a:ext cx="5127869" cy="841079"/>
          </a:xfrm>
          <a:prstGeom prst="rect">
            <a:avLst/>
          </a:prstGeom>
        </p:spPr>
      </p:pic>
      <p:pic>
        <p:nvPicPr>
          <p:cNvPr id="7" name="图片 6">
            <a:extLst>
              <a:ext uri="{FF2B5EF4-FFF2-40B4-BE49-F238E27FC236}">
                <a16:creationId xmlns:a16="http://schemas.microsoft.com/office/drawing/2014/main" id="{D58121D4-A239-01B7-783C-75BFEC40D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9869" y="3907373"/>
            <a:ext cx="6257650" cy="468766"/>
          </a:xfrm>
          <a:prstGeom prst="rect">
            <a:avLst/>
          </a:prstGeom>
        </p:spPr>
      </p:pic>
      <p:pic>
        <p:nvPicPr>
          <p:cNvPr id="9" name="图片 8">
            <a:extLst>
              <a:ext uri="{FF2B5EF4-FFF2-40B4-BE49-F238E27FC236}">
                <a16:creationId xmlns:a16="http://schemas.microsoft.com/office/drawing/2014/main" id="{8D254E5D-CE03-4476-B20F-87ED2CD5A4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6024" y="4814441"/>
            <a:ext cx="4033218" cy="410264"/>
          </a:xfrm>
          <a:prstGeom prst="rect">
            <a:avLst/>
          </a:prstGeom>
        </p:spPr>
      </p:pic>
      <p:pic>
        <p:nvPicPr>
          <p:cNvPr id="12" name="图片 11">
            <a:extLst>
              <a:ext uri="{FF2B5EF4-FFF2-40B4-BE49-F238E27FC236}">
                <a16:creationId xmlns:a16="http://schemas.microsoft.com/office/drawing/2014/main" id="{4FEA549C-1C9A-8685-3ACA-29DC231F0B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0269" y="5637273"/>
            <a:ext cx="4344728" cy="467795"/>
          </a:xfrm>
          <a:prstGeom prst="rect">
            <a:avLst/>
          </a:prstGeom>
        </p:spPr>
      </p:pic>
    </p:spTree>
    <p:extLst>
      <p:ext uri="{BB962C8B-B14F-4D97-AF65-F5344CB8AC3E}">
        <p14:creationId xmlns:p14="http://schemas.microsoft.com/office/powerpoint/2010/main" val="3433250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0" name="文本框 9">
            <a:extLst>
              <a:ext uri="{FF2B5EF4-FFF2-40B4-BE49-F238E27FC236}">
                <a16:creationId xmlns:a16="http://schemas.microsoft.com/office/drawing/2014/main" id="{E00892C8-B9C7-92FE-4DF1-F7634EE9AEFE}"/>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3.2 Modal Analysis (Index 2)</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E4B09B7A-83EC-473D-862C-CBA119ED3A0D}"/>
                  </a:ext>
                </a:extLst>
              </p:cNvPr>
              <p:cNvSpPr txBox="1"/>
              <p:nvPr/>
            </p:nvSpPr>
            <p:spPr>
              <a:xfrm>
                <a:off x="573881" y="4690102"/>
                <a:ext cx="11020425" cy="1212511"/>
              </a:xfrm>
              <a:prstGeom prst="rect">
                <a:avLst/>
              </a:prstGeom>
              <a:noFill/>
            </p:spPr>
            <p:txBody>
              <a:bodyPr wrap="square">
                <a:spAutoFit/>
              </a:bodyPr>
              <a:lstStyle/>
              <a:p>
                <a:r>
                  <a:rPr lang="zh-CN" altLang="en-US" sz="1800" dirty="0">
                    <a:effectLst/>
                  </a:rPr>
                  <a:t>其中，</a:t>
                </a:r>
                <a14:m>
                  <m:oMath xmlns:m="http://schemas.openxmlformats.org/officeDocument/2006/math">
                    <m:sSub>
                      <m:sSubPr>
                        <m:ctrlPr>
                          <a:rPr lang="en-US" altLang="zh-CN" sz="1800" i="1" smtClean="0">
                            <a:effectLst/>
                            <a:latin typeface="Cambria Math" panose="02040503050406030204" pitchFamily="18" charset="0"/>
                          </a:rPr>
                        </m:ctrlPr>
                      </m:sSubPr>
                      <m:e>
                        <m:r>
                          <a:rPr lang="zh-CN" altLang="en-US" sz="1800" i="1" smtClean="0">
                            <a:effectLst/>
                            <a:latin typeface="Cambria Math" panose="02040503050406030204" pitchFamily="18" charset="0"/>
                          </a:rPr>
                          <m:t>𝜇</m:t>
                        </m:r>
                      </m:e>
                      <m:sub>
                        <m:r>
                          <a:rPr lang="en-US" altLang="zh-CN" sz="1800" b="0" i="1" smtClean="0">
                            <a:effectLst/>
                            <a:latin typeface="Cambria Math" panose="02040503050406030204" pitchFamily="18" charset="0"/>
                          </a:rPr>
                          <m:t>𝑘𝑙</m:t>
                        </m:r>
                      </m:sub>
                    </m:sSub>
                  </m:oMath>
                </a14:m>
                <a:r>
                  <a:rPr lang="zh-CN" altLang="en-US" sz="1800" dirty="0">
                    <a:effectLst/>
                  </a:rPr>
                  <a:t>和</a:t>
                </a:r>
                <a14:m>
                  <m:oMath xmlns:m="http://schemas.openxmlformats.org/officeDocument/2006/math">
                    <m:sSub>
                      <m:sSubPr>
                        <m:ctrlPr>
                          <a:rPr lang="en-US" altLang="zh-CN" sz="1800" i="1" dirty="0" smtClean="0">
                            <a:effectLst/>
                            <a:latin typeface="Cambria Math" panose="02040503050406030204" pitchFamily="18" charset="0"/>
                          </a:rPr>
                        </m:ctrlPr>
                      </m:sSubPr>
                      <m:e>
                        <m:r>
                          <a:rPr lang="zh-CN" altLang="en-US" sz="1800" i="1" dirty="0" smtClean="0">
                            <a:effectLst/>
                            <a:latin typeface="Cambria Math" panose="02040503050406030204" pitchFamily="18" charset="0"/>
                          </a:rPr>
                          <m:t>𝜂</m:t>
                        </m:r>
                      </m:e>
                      <m:sub>
                        <m:r>
                          <a:rPr lang="en-US" altLang="zh-CN" sz="1800" b="0" i="1" dirty="0" smtClean="0">
                            <a:effectLst/>
                            <a:latin typeface="Cambria Math" panose="02040503050406030204" pitchFamily="18" charset="0"/>
                          </a:rPr>
                          <m:t>𝑙𝑘</m:t>
                        </m:r>
                      </m:sub>
                    </m:sSub>
                  </m:oMath>
                </a14:m>
                <a:r>
                  <a:rPr lang="zh-CN" altLang="en-US" sz="1800" dirty="0">
                    <a:effectLst/>
                  </a:rPr>
                  <a:t>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𝑙</m:t>
                        </m:r>
                      </m:sub>
                    </m:sSub>
                    <m:r>
                      <a:rPr lang="zh-CN" altLang="en-US" i="1" smtClean="0">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𝑙</m:t>
                        </m:r>
                      </m:sub>
                    </m:sSub>
                  </m:oMath>
                </a14:m>
                <a:r>
                  <a:rPr lang="zh-CN" altLang="en-US" sz="1800" dirty="0">
                    <a:effectLst/>
                  </a:rPr>
                  <a:t>的第</a:t>
                </a:r>
                <a:r>
                  <a:rPr lang="en-US" altLang="zh-CN" sz="1800" dirty="0">
                    <a:effectLst/>
                  </a:rPr>
                  <a:t>k</a:t>
                </a:r>
                <a:r>
                  <a:rPr lang="zh-CN" altLang="en-US" sz="1800" dirty="0">
                    <a:effectLst/>
                  </a:rPr>
                  <a:t>个元素。</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𝑉𝑄𝑆</m:t>
                        </m:r>
                      </m:e>
                      <m:sub>
                        <m:r>
                          <a:rPr lang="en-US" altLang="zh-CN" b="0" i="1" smtClean="0">
                            <a:latin typeface="Cambria Math" panose="02040503050406030204" pitchFamily="18" charset="0"/>
                          </a:rPr>
                          <m:t>𝑘</m:t>
                        </m:r>
                      </m:sub>
                    </m:sSub>
                  </m:oMath>
                </a14:m>
                <a:r>
                  <a:rPr lang="zh-CN" altLang="en-US" sz="1800" dirty="0">
                    <a:effectLst/>
                  </a:rPr>
                  <a:t>的负值表示电网中节点</a:t>
                </a:r>
                <a:r>
                  <a:rPr lang="en-US" altLang="zh-CN" sz="1800" dirty="0">
                    <a:effectLst/>
                  </a:rPr>
                  <a:t>k</a:t>
                </a:r>
                <a:r>
                  <a:rPr lang="zh-CN" altLang="en-US" sz="1800" dirty="0">
                    <a:effectLst/>
                  </a:rPr>
                  <a:t>的电压不稳定。在电力系统正常运行时，系统各节点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𝑉𝑄𝑆</m:t>
                        </m:r>
                      </m:e>
                      <m:sub>
                        <m:r>
                          <a:rPr lang="en-US" altLang="zh-CN" i="1">
                            <a:latin typeface="Cambria Math" panose="02040503050406030204" pitchFamily="18" charset="0"/>
                          </a:rPr>
                          <m:t>𝑘</m:t>
                        </m:r>
                      </m:sub>
                    </m:sSub>
                  </m:oMath>
                </a14:m>
                <a:r>
                  <a:rPr lang="zh-CN" altLang="en-US" sz="1800" dirty="0">
                    <a:effectLst/>
                  </a:rPr>
                  <a:t>均为正，从电压稳定角度看，系统是稳定的</a:t>
                </a:r>
                <a:r>
                  <a:rPr lang="en-US" altLang="zh-CN" sz="1800" dirty="0">
                    <a:effectLst/>
                  </a:rPr>
                  <a:t>;</a:t>
                </a:r>
                <a:r>
                  <a:rPr lang="zh-CN" altLang="en-US" sz="1800" dirty="0">
                    <a:effectLst/>
                  </a:rPr>
                  <a:t>但是，可以使用这个</a:t>
                </a:r>
                <a:r>
                  <a:rPr lang="zh-CN" altLang="en-US" dirty="0"/>
                  <a:t>指标</a:t>
                </a:r>
                <a:r>
                  <a:rPr lang="zh-CN" altLang="en-US" sz="1800" dirty="0">
                    <a:effectLst/>
                  </a:rPr>
                  <a:t>对系统节点进行排名，看看哪个节点更容易出现不稳定点。</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𝑉𝑄𝑆</m:t>
                        </m:r>
                      </m:e>
                      <m:sub>
                        <m:r>
                          <a:rPr lang="en-US" altLang="zh-CN" i="1">
                            <a:latin typeface="Cambria Math" panose="02040503050406030204" pitchFamily="18" charset="0"/>
                          </a:rPr>
                          <m:t>𝑘</m:t>
                        </m:r>
                      </m:sub>
                    </m:sSub>
                  </m:oMath>
                </a14:m>
                <a:r>
                  <a:rPr lang="zh-CN" altLang="en-US" sz="1800" dirty="0">
                    <a:effectLst/>
                  </a:rPr>
                  <a:t>指数越低，说明系统第</a:t>
                </a:r>
                <a:r>
                  <a:rPr lang="en-US" altLang="zh-CN" sz="1800" dirty="0">
                    <a:effectLst/>
                  </a:rPr>
                  <a:t>k</a:t>
                </a:r>
                <a:r>
                  <a:rPr lang="zh-CN" altLang="en-US" sz="1800" dirty="0">
                    <a:effectLst/>
                  </a:rPr>
                  <a:t>个节点距离电压不稳定越近，小的负荷冲击就会使系统不稳定。</a:t>
                </a:r>
                <a:endParaRPr lang="zh-CN" altLang="en-US" dirty="0">
                  <a:effectLst/>
                </a:endParaRPr>
              </a:p>
            </p:txBody>
          </p:sp>
        </mc:Choice>
        <mc:Fallback>
          <p:sp>
            <p:nvSpPr>
              <p:cNvPr id="11" name="文本框 10">
                <a:extLst>
                  <a:ext uri="{FF2B5EF4-FFF2-40B4-BE49-F238E27FC236}">
                    <a16:creationId xmlns:a16="http://schemas.microsoft.com/office/drawing/2014/main" id="{E4B09B7A-83EC-473D-862C-CBA119ED3A0D}"/>
                  </a:ext>
                </a:extLst>
              </p:cNvPr>
              <p:cNvSpPr txBox="1">
                <a:spLocks noRot="1" noChangeAspect="1" noMove="1" noResize="1" noEditPoints="1" noAdjustHandles="1" noChangeArrowheads="1" noChangeShapeType="1" noTextEdit="1"/>
              </p:cNvSpPr>
              <p:nvPr/>
            </p:nvSpPr>
            <p:spPr>
              <a:xfrm>
                <a:off x="573881" y="4690102"/>
                <a:ext cx="11020425" cy="1212511"/>
              </a:xfrm>
              <a:prstGeom prst="rect">
                <a:avLst/>
              </a:prstGeom>
              <a:blipFill>
                <a:blip r:embed="rId4"/>
                <a:stretch>
                  <a:fillRect l="-442" t="-2010" b="-703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3E4F654-8CC5-564B-4262-0F9489806E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61" y="3644474"/>
            <a:ext cx="5061584" cy="851419"/>
          </a:xfrm>
          <a:prstGeom prst="rect">
            <a:avLst/>
          </a:prstGeom>
        </p:spPr>
      </p:pic>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8AA5F6D-F177-67C5-A503-B6A8BE0ADDC3}"/>
                  </a:ext>
                </a:extLst>
              </p:cNvPr>
              <p:cNvSpPr txBox="1"/>
              <p:nvPr/>
            </p:nvSpPr>
            <p:spPr>
              <a:xfrm>
                <a:off x="566263" y="1457087"/>
                <a:ext cx="10546557" cy="2043508"/>
              </a:xfrm>
              <a:prstGeom prst="rect">
                <a:avLst/>
              </a:prstGeom>
              <a:noFill/>
            </p:spPr>
            <p:txBody>
              <a:bodyPr wrap="square">
                <a:spAutoFit/>
              </a:bodyPr>
              <a:lstStyle/>
              <a:p>
                <a:r>
                  <a:rPr lang="zh-CN" altLang="en-US" dirty="0"/>
                  <a:t>因此，</a:t>
                </a:r>
                <a:r>
                  <a:rPr lang="en-US" altLang="zh-CN" dirty="0"/>
                  <a:t>(3)</a:t>
                </a:r>
                <a:r>
                  <a:rPr lang="zh-CN" altLang="en-US" dirty="0"/>
                  <a:t>可以转化为</a:t>
                </a:r>
                <a:r>
                  <a:rPr lang="en-US" altLang="zh-CN" dirty="0"/>
                  <a:t>:</a:t>
                </a:r>
              </a:p>
              <a:p>
                <a:endParaRPr lang="en-US" altLang="zh-CN" dirty="0"/>
              </a:p>
              <a:p>
                <a:endParaRPr lang="en-US" altLang="zh-CN" dirty="0"/>
              </a:p>
              <a:p>
                <a:endParaRPr lang="en-US" altLang="zh-CN" dirty="0"/>
              </a:p>
              <a:p>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𝑅</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latin typeface="Cambria Math" panose="02040503050406030204" pitchFamily="18" charset="0"/>
                          </a:rPr>
                          <m:t>𝐿</m:t>
                        </m:r>
                      </m:sub>
                    </m:sSub>
                  </m:oMath>
                </a14:m>
                <a:r>
                  <a:rPr lang="zh-CN" altLang="en-US" dirty="0"/>
                  <a:t>为</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i="1">
                            <a:latin typeface="Cambria Math" panose="02040503050406030204" pitchFamily="18" charset="0"/>
                          </a:rPr>
                          <m:t>𝑅</m:t>
                        </m:r>
                      </m:sub>
                    </m:sSub>
                  </m:oMath>
                </a14:m>
                <a:r>
                  <a:rPr lang="zh-CN" altLang="en-US" dirty="0"/>
                  <a:t>的左右两个特征向量矩阵，</a:t>
                </a:r>
                <a14:m>
                  <m:oMath xmlns:m="http://schemas.openxmlformats.org/officeDocument/2006/math">
                    <m:r>
                      <a:rPr lang="zh-CN" altLang="en-US" i="1" smtClean="0">
                        <a:latin typeface="Cambria Math" panose="02040503050406030204" pitchFamily="18" charset="0"/>
                      </a:rPr>
                      <m:t>𝜉</m:t>
                    </m:r>
                  </m:oMath>
                </a14:m>
                <a:r>
                  <a:rPr lang="zh-CN" altLang="en-US" dirty="0"/>
                  <a:t>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𝑅</m:t>
                        </m:r>
                      </m:sub>
                    </m:sSub>
                  </m:oMath>
                </a14:m>
                <a:r>
                  <a:rPr lang="zh-CN" altLang="en-US" dirty="0"/>
                  <a:t>的对角特征值矩阵。</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𝑙</m:t>
                        </m:r>
                      </m:sub>
                    </m:sSub>
                  </m:oMath>
                </a14:m>
                <a:r>
                  <a:rPr lang="zh-CN" altLang="en-US" dirty="0"/>
                  <a:t>表示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𝑅</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𝐿</m:t>
                        </m:r>
                      </m:sub>
                    </m:sSub>
                  </m:oMath>
                </a14:m>
                <a:r>
                  <a:rPr lang="zh-CN" altLang="en-US" dirty="0"/>
                  <a:t>的第</a:t>
                </a:r>
                <a:r>
                  <a:rPr lang="en-US" altLang="zh-CN" dirty="0"/>
                  <a:t>l</a:t>
                </a:r>
                <a:r>
                  <a:rPr lang="zh-CN" altLang="en-US" dirty="0"/>
                  <a:t>列和第</a:t>
                </a:r>
                <a:r>
                  <a:rPr lang="en-US" altLang="zh-CN" dirty="0"/>
                  <a:t>l</a:t>
                </a:r>
                <a:r>
                  <a:rPr lang="zh-CN" altLang="en-US" dirty="0"/>
                  <a:t>行，</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𝑙</m:t>
                        </m:r>
                      </m:sub>
                    </m:sSub>
                  </m:oMath>
                </a14:m>
                <a:r>
                  <a:rPr lang="zh-CN" altLang="en-US" dirty="0"/>
                  <a:t>表示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𝑅</m:t>
                        </m:r>
                      </m:sub>
                    </m:sSub>
                  </m:oMath>
                </a14:m>
                <a:r>
                  <a:rPr lang="zh-CN" altLang="en-US" dirty="0"/>
                  <a:t>的第</a:t>
                </a:r>
                <a:r>
                  <a:rPr lang="en-US" altLang="zh-CN" dirty="0"/>
                  <a:t>l</a:t>
                </a:r>
                <a:r>
                  <a:rPr lang="zh-CN" altLang="en-US" dirty="0"/>
                  <a:t>个特征值。</a:t>
                </a:r>
                <a:endParaRPr lang="en-US" altLang="zh-CN" dirty="0"/>
              </a:p>
              <a:p>
                <a:r>
                  <a:rPr lang="zh-CN" altLang="en-US" dirty="0"/>
                  <a:t>综合考虑，节点</a:t>
                </a:r>
                <a:r>
                  <a:rPr lang="en-US" altLang="zh-CN" dirty="0"/>
                  <a:t>k</a:t>
                </a:r>
                <a:r>
                  <a:rPr lang="zh-CN" altLang="en-US" dirty="0"/>
                  <a:t>的</a:t>
                </a:r>
                <a:r>
                  <a:rPr lang="en-US" altLang="zh-CN" dirty="0"/>
                  <a:t>V-Q</a:t>
                </a:r>
                <a:r>
                  <a:rPr lang="zh-CN" altLang="en-US" dirty="0"/>
                  <a:t>灵敏度可以通过</a:t>
                </a:r>
                <a:r>
                  <a:rPr lang="en-US" altLang="zh-CN" dirty="0"/>
                  <a:t>:</a:t>
                </a:r>
                <a:endParaRPr lang="zh-CN" altLang="en-US" dirty="0"/>
              </a:p>
            </p:txBody>
          </p:sp>
        </mc:Choice>
        <mc:Fallback>
          <p:sp>
            <p:nvSpPr>
              <p:cNvPr id="15" name="文本框 14">
                <a:extLst>
                  <a:ext uri="{FF2B5EF4-FFF2-40B4-BE49-F238E27FC236}">
                    <a16:creationId xmlns:a16="http://schemas.microsoft.com/office/drawing/2014/main" id="{E8AA5F6D-F177-67C5-A503-B6A8BE0ADDC3}"/>
                  </a:ext>
                </a:extLst>
              </p:cNvPr>
              <p:cNvSpPr txBox="1">
                <a:spLocks noRot="1" noChangeAspect="1" noMove="1" noResize="1" noEditPoints="1" noAdjustHandles="1" noChangeArrowheads="1" noChangeShapeType="1" noTextEdit="1"/>
              </p:cNvSpPr>
              <p:nvPr/>
            </p:nvSpPr>
            <p:spPr>
              <a:xfrm>
                <a:off x="566263" y="1457087"/>
                <a:ext cx="10546557" cy="2043508"/>
              </a:xfrm>
              <a:prstGeom prst="rect">
                <a:avLst/>
              </a:prstGeom>
              <a:blipFill>
                <a:blip r:embed="rId6"/>
                <a:stretch>
                  <a:fillRect l="-520" t="-1493" b="-388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1660A5A-9D87-F36F-2A3F-BF6050A82D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6742" y="1767833"/>
            <a:ext cx="5325601" cy="794391"/>
          </a:xfrm>
          <a:prstGeom prst="rect">
            <a:avLst/>
          </a:prstGeom>
        </p:spPr>
      </p:pic>
    </p:spTree>
    <p:extLst>
      <p:ext uri="{BB962C8B-B14F-4D97-AF65-F5344CB8AC3E}">
        <p14:creationId xmlns:p14="http://schemas.microsoft.com/office/powerpoint/2010/main" val="3140166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4430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Tohid</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Shekari</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74D30FCE-5B74-3001-2F79-E0E92505B11F}"/>
              </a:ext>
            </a:extLst>
          </p:cNvPr>
          <p:cNvPicPr>
            <a:picLocks noChangeAspect="1"/>
          </p:cNvPicPr>
          <p:nvPr/>
        </p:nvPicPr>
        <p:blipFill>
          <a:blip r:embed="rId4"/>
          <a:stretch>
            <a:fillRect/>
          </a:stretch>
        </p:blipFill>
        <p:spPr>
          <a:xfrm>
            <a:off x="1309821" y="837350"/>
            <a:ext cx="1614487" cy="1614487"/>
          </a:xfrm>
          <a:prstGeom prst="rect">
            <a:avLst/>
          </a:prstGeom>
        </p:spPr>
      </p:pic>
      <p:pic>
        <p:nvPicPr>
          <p:cNvPr id="6" name="图片 5">
            <a:extLst>
              <a:ext uri="{FF2B5EF4-FFF2-40B4-BE49-F238E27FC236}">
                <a16:creationId xmlns:a16="http://schemas.microsoft.com/office/drawing/2014/main" id="{43AEE949-373D-FAB0-F922-D2CBA8B31C2F}"/>
              </a:ext>
            </a:extLst>
          </p:cNvPr>
          <p:cNvPicPr>
            <a:picLocks noChangeAspect="1"/>
          </p:cNvPicPr>
          <p:nvPr/>
        </p:nvPicPr>
        <p:blipFill>
          <a:blip r:embed="rId5"/>
          <a:stretch>
            <a:fillRect/>
          </a:stretch>
        </p:blipFill>
        <p:spPr>
          <a:xfrm>
            <a:off x="4597994" y="1107694"/>
            <a:ext cx="7150427" cy="4831038"/>
          </a:xfrm>
          <a:prstGeom prst="rect">
            <a:avLst/>
          </a:prstGeom>
        </p:spPr>
      </p:pic>
      <p:sp>
        <p:nvSpPr>
          <p:cNvPr id="13" name="文本框 12">
            <a:extLst>
              <a:ext uri="{FF2B5EF4-FFF2-40B4-BE49-F238E27FC236}">
                <a16:creationId xmlns:a16="http://schemas.microsoft.com/office/drawing/2014/main" id="{4136E066-BAFF-AB60-9848-C581C2E31B95}"/>
              </a:ext>
            </a:extLst>
          </p:cNvPr>
          <p:cNvSpPr txBox="1"/>
          <p:nvPr/>
        </p:nvSpPr>
        <p:spPr>
          <a:xfrm>
            <a:off x="97631" y="2696646"/>
            <a:ext cx="2316957" cy="369332"/>
          </a:xfrm>
          <a:prstGeom prst="rect">
            <a:avLst/>
          </a:prstGeom>
          <a:noFill/>
        </p:spPr>
        <p:txBody>
          <a:bodyPr wrap="square">
            <a:spAutoFit/>
          </a:bodyPr>
          <a:lstStyle/>
          <a:p>
            <a:r>
              <a:rPr lang="en-US" altLang="zh-CN" b="1" i="0" dirty="0">
                <a:solidFill>
                  <a:srgbClr val="000000"/>
                </a:solidFill>
                <a:effectLst/>
                <a:latin typeface="Arial" panose="020B0604020202020204" pitchFamily="34" charset="0"/>
              </a:rPr>
              <a:t>Education:</a:t>
            </a:r>
            <a:endParaRPr lang="zh-CN" altLang="en-US" dirty="0"/>
          </a:p>
        </p:txBody>
      </p:sp>
      <p:sp>
        <p:nvSpPr>
          <p:cNvPr id="15" name="文本框 14">
            <a:extLst>
              <a:ext uri="{FF2B5EF4-FFF2-40B4-BE49-F238E27FC236}">
                <a16:creationId xmlns:a16="http://schemas.microsoft.com/office/drawing/2014/main" id="{3A04FFA4-3A24-BD86-E323-82544D737687}"/>
              </a:ext>
            </a:extLst>
          </p:cNvPr>
          <p:cNvSpPr txBox="1"/>
          <p:nvPr/>
        </p:nvSpPr>
        <p:spPr>
          <a:xfrm>
            <a:off x="45244" y="4118030"/>
            <a:ext cx="2531269" cy="369332"/>
          </a:xfrm>
          <a:prstGeom prst="rect">
            <a:avLst/>
          </a:prstGeom>
          <a:noFill/>
        </p:spPr>
        <p:txBody>
          <a:bodyPr wrap="square">
            <a:spAutoFit/>
          </a:bodyPr>
          <a:lstStyle/>
          <a:p>
            <a:r>
              <a:rPr lang="en-US" altLang="zh-CN" b="1" i="0" dirty="0">
                <a:solidFill>
                  <a:srgbClr val="000000"/>
                </a:solidFill>
                <a:effectLst/>
                <a:latin typeface="Arial" panose="020B0604020202020204" pitchFamily="34" charset="0"/>
              </a:rPr>
              <a:t>Research Interests:</a:t>
            </a:r>
            <a:endParaRPr lang="zh-CN" altLang="en-US" dirty="0"/>
          </a:p>
        </p:txBody>
      </p:sp>
      <p:sp>
        <p:nvSpPr>
          <p:cNvPr id="17" name="文本框 16">
            <a:extLst>
              <a:ext uri="{FF2B5EF4-FFF2-40B4-BE49-F238E27FC236}">
                <a16:creationId xmlns:a16="http://schemas.microsoft.com/office/drawing/2014/main" id="{5FBDF17C-BE7B-82F1-EF50-7FA717EB6123}"/>
              </a:ext>
            </a:extLst>
          </p:cNvPr>
          <p:cNvSpPr txBox="1"/>
          <p:nvPr/>
        </p:nvSpPr>
        <p:spPr>
          <a:xfrm>
            <a:off x="259557" y="4677072"/>
            <a:ext cx="4236244" cy="1289905"/>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电力系统变电站的入侵检测</a:t>
            </a:r>
          </a:p>
          <a:p>
            <a:pPr>
              <a:lnSpc>
                <a:spcPct val="150000"/>
              </a:lnSpc>
            </a:pPr>
            <a:r>
              <a:rPr lang="zh-CN" altLang="en-US" dirty="0">
                <a:latin typeface="微软雅黑" panose="020B0503020204020204" pitchFamily="34" charset="-122"/>
                <a:ea typeface="微软雅黑" panose="020B0503020204020204" pitchFamily="34" charset="-122"/>
              </a:rPr>
              <a:t>电力系统中的网络安全</a:t>
            </a:r>
          </a:p>
          <a:p>
            <a:pPr>
              <a:lnSpc>
                <a:spcPct val="150000"/>
              </a:lnSpc>
            </a:pPr>
            <a:r>
              <a:rPr lang="zh-CN" altLang="en-US" dirty="0">
                <a:latin typeface="微软雅黑" panose="020B0503020204020204" pitchFamily="34" charset="-122"/>
                <a:ea typeface="微软雅黑" panose="020B0503020204020204" pitchFamily="34" charset="-122"/>
              </a:rPr>
              <a:t>电力系统运行与优化</a:t>
            </a:r>
          </a:p>
        </p:txBody>
      </p:sp>
      <p:sp>
        <p:nvSpPr>
          <p:cNvPr id="19" name="文本框 18">
            <a:extLst>
              <a:ext uri="{FF2B5EF4-FFF2-40B4-BE49-F238E27FC236}">
                <a16:creationId xmlns:a16="http://schemas.microsoft.com/office/drawing/2014/main" id="{34DA7FFA-3191-CA0A-720B-3B920893B330}"/>
              </a:ext>
            </a:extLst>
          </p:cNvPr>
          <p:cNvSpPr txBox="1"/>
          <p:nvPr/>
        </p:nvSpPr>
        <p:spPr>
          <a:xfrm>
            <a:off x="116682" y="3119195"/>
            <a:ext cx="4236244" cy="874407"/>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硕士，电气工程，德黑兰大学，</a:t>
            </a:r>
            <a:r>
              <a:rPr lang="en-US" altLang="zh-CN" dirty="0">
                <a:latin typeface="微软雅黑" panose="020B0503020204020204" pitchFamily="34" charset="-122"/>
                <a:ea typeface="微软雅黑" panose="020B0503020204020204" pitchFamily="34" charset="-122"/>
              </a:rPr>
              <a:t>2016 </a:t>
            </a:r>
          </a:p>
          <a:p>
            <a:pPr>
              <a:lnSpc>
                <a:spcPct val="150000"/>
              </a:lnSpc>
            </a:pPr>
            <a:r>
              <a:rPr lang="zh-CN" altLang="en-US" dirty="0">
                <a:latin typeface="微软雅黑" panose="020B0503020204020204" pitchFamily="34" charset="-122"/>
                <a:ea typeface="微软雅黑" panose="020B0503020204020204" pitchFamily="34" charset="-122"/>
              </a:rPr>
              <a:t>学士，电气工程，伊朗科技大学，</a:t>
            </a:r>
            <a:r>
              <a:rPr lang="en-US" altLang="zh-CN" dirty="0">
                <a:latin typeface="微软雅黑" panose="020B0503020204020204" pitchFamily="34" charset="-122"/>
                <a:ea typeface="微软雅黑" panose="020B0503020204020204" pitchFamily="34" charset="-122"/>
              </a:rPr>
              <a:t>2013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44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113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Design</a:t>
            </a:r>
          </a:p>
        </p:txBody>
      </p:sp>
      <p:sp>
        <p:nvSpPr>
          <p:cNvPr id="10" name="文本框 9">
            <a:extLst>
              <a:ext uri="{FF2B5EF4-FFF2-40B4-BE49-F238E27FC236}">
                <a16:creationId xmlns:a16="http://schemas.microsoft.com/office/drawing/2014/main" id="{E00892C8-B9C7-92FE-4DF1-F7634EE9AEFE}"/>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3.3 Checking the Feasibility of an Attack</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1F7635F-871A-6080-95F0-06D2F7986F2F}"/>
              </a:ext>
            </a:extLst>
          </p:cNvPr>
          <p:cNvSpPr txBox="1"/>
          <p:nvPr/>
        </p:nvSpPr>
        <p:spPr>
          <a:xfrm>
            <a:off x="714374" y="1964634"/>
            <a:ext cx="10406063" cy="336739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攻击者在找到网格中最脆弱的节点后，需要在实施攻击前对攻击的可行性进行评估。</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为此，攻击者可以通过模态分析来判断在系统最弱的节点实施负荷改变攻击后架构是否会不稳定。第一步，攻击者根据高瓦数僵尸网络的可用潜力，更新电网最薄弱节点的能耗。然后，计算交流潮流分析，并根据新的更新重新计算得到不同节点的电压稳定指数。</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如果攻击实施后，弱节点的指数变为负值，这意味着电网将不稳定</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否则，可用的僵尸网络不足以摧毁电网，攻击场景在当前操作点是不可行的。</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如果</a:t>
            </a:r>
            <a:r>
              <a:rPr lang="zh-CN" altLang="en-US" dirty="0">
                <a:latin typeface="微软雅黑" panose="020B0503020204020204" pitchFamily="34" charset="-122"/>
                <a:ea typeface="微软雅黑" panose="020B0503020204020204" pitchFamily="34" charset="-122"/>
              </a:rPr>
              <a:t>分析</a:t>
            </a:r>
            <a:r>
              <a:rPr lang="zh-CN" altLang="en-US" sz="1800" dirty="0">
                <a:effectLst/>
                <a:latin typeface="微软雅黑" panose="020B0503020204020204" pitchFamily="34" charset="-122"/>
                <a:ea typeface="微软雅黑" panose="020B0503020204020204" pitchFamily="34" charset="-122"/>
              </a:rPr>
              <a:t>当前状态攻击不成功，攻击者至少需要等待</a:t>
            </a:r>
            <a:r>
              <a:rPr lang="en-US" altLang="zh-CN" sz="1800" dirty="0">
                <a:effectLst/>
                <a:latin typeface="微软雅黑" panose="020B0503020204020204" pitchFamily="34" charset="-122"/>
                <a:ea typeface="微软雅黑" panose="020B0503020204020204" pitchFamily="34" charset="-122"/>
              </a:rPr>
              <a:t>5</a:t>
            </a:r>
            <a:r>
              <a:rPr lang="zh-CN" altLang="en-US" sz="1800" dirty="0">
                <a:effectLst/>
                <a:latin typeface="微软雅黑" panose="020B0503020204020204" pitchFamily="34" charset="-122"/>
                <a:ea typeface="微软雅黑" panose="020B0503020204020204" pitchFamily="34" charset="-122"/>
              </a:rPr>
              <a:t>分钟，使电网的工作点和不同节点的功耗发生变化。然后，攻击者将重复前面的分析，直到发现一个攻击具有很高的成功可能性。</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485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88168" y="1146019"/>
            <a:ext cx="7736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Experiment setup</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936537B7-4BD1-ABD3-E316-D47D3D08494F}"/>
              </a:ext>
            </a:extLst>
          </p:cNvPr>
          <p:cNvSpPr txBox="1"/>
          <p:nvPr/>
        </p:nvSpPr>
        <p:spPr>
          <a:xfrm>
            <a:off x="647700" y="1788276"/>
            <a:ext cx="10501313" cy="3782895"/>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由于现实世界中</a:t>
            </a:r>
            <a:r>
              <a:rPr lang="en-US" altLang="zh-CN" sz="1800" dirty="0" err="1">
                <a:effectLst/>
                <a:latin typeface="微软雅黑" panose="020B0503020204020204" pitchFamily="34" charset="-122"/>
                <a:ea typeface="微软雅黑" panose="020B0503020204020204" pitchFamily="34" charset="-122"/>
              </a:rPr>
              <a:t>MaDIoT</a:t>
            </a:r>
            <a:r>
              <a:rPr lang="en-US" altLang="zh-CN" sz="1800" dirty="0">
                <a:effectLst/>
                <a:latin typeface="微软雅黑" panose="020B0503020204020204" pitchFamily="34" charset="-122"/>
                <a:ea typeface="微软雅黑" panose="020B0503020204020204" pitchFamily="34" charset="-122"/>
              </a:rPr>
              <a:t> 2.0</a:t>
            </a:r>
            <a:r>
              <a:rPr lang="zh-CN" altLang="en-US" sz="1800" dirty="0">
                <a:effectLst/>
                <a:latin typeface="微软雅黑" panose="020B0503020204020204" pitchFamily="34" charset="-122"/>
                <a:ea typeface="微软雅黑" panose="020B0503020204020204" pitchFamily="34" charset="-122"/>
              </a:rPr>
              <a:t>的实现会造成不可弥补的经济和社会损害，使用模拟结果来展示所提议的攻击的性能</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为了评估拟议攻击的性能，使用了一个标准测试电网，称为新英格兰电力系统，也被称为</a:t>
            </a:r>
            <a:r>
              <a:rPr lang="en-US" altLang="zh-CN" sz="1800" dirty="0">
                <a:effectLst/>
                <a:latin typeface="微软雅黑" panose="020B0503020204020204" pitchFamily="34" charset="-122"/>
                <a:ea typeface="微软雅黑" panose="020B0503020204020204" pitchFamily="34" charset="-122"/>
              </a:rPr>
              <a:t>IEEE 39</a:t>
            </a:r>
            <a:r>
              <a:rPr lang="zh-CN" altLang="en-US" sz="1800" dirty="0">
                <a:effectLst/>
                <a:latin typeface="微软雅黑" panose="020B0503020204020204" pitchFamily="34" charset="-122"/>
                <a:ea typeface="微软雅黑" panose="020B0503020204020204" pitchFamily="34" charset="-122"/>
              </a:rPr>
              <a:t>总线测试系统。</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为了捕获系统动态并最小化仿真误差，使用了电力系统标准的最佳推荐。采用八阶模型来表示发电机的动力学特性</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此外，还采用</a:t>
            </a:r>
            <a:r>
              <a:rPr lang="en-US" altLang="zh-CN" sz="1800" dirty="0" err="1">
                <a:effectLst/>
                <a:latin typeface="微软雅黑" panose="020B0503020204020204" pitchFamily="34" charset="-122"/>
                <a:ea typeface="微软雅黑" panose="020B0503020204020204" pitchFamily="34" charset="-122"/>
              </a:rPr>
              <a:t>ieee</a:t>
            </a:r>
            <a:r>
              <a:rPr lang="zh-CN" altLang="en-US" sz="1800" dirty="0">
                <a:effectLst/>
                <a:latin typeface="微软雅黑" panose="020B0503020204020204" pitchFamily="34" charset="-122"/>
                <a:ea typeface="微软雅黑" panose="020B0503020204020204" pitchFamily="34" charset="-122"/>
              </a:rPr>
              <a:t>型</a:t>
            </a:r>
            <a:r>
              <a:rPr lang="en-US" altLang="zh-CN" sz="1800" dirty="0">
                <a:effectLst/>
                <a:latin typeface="微软雅黑" panose="020B0503020204020204" pitchFamily="34" charset="-122"/>
                <a:ea typeface="微软雅黑" panose="020B0503020204020204" pitchFamily="34" charset="-122"/>
              </a:rPr>
              <a:t>DC1A</a:t>
            </a:r>
            <a:r>
              <a:rPr lang="zh-CN" altLang="en-US" sz="1800" dirty="0">
                <a:effectLst/>
                <a:latin typeface="微软雅黑" panose="020B0503020204020204" pitchFamily="34" charset="-122"/>
                <a:ea typeface="微软雅黑" panose="020B0503020204020204" pitchFamily="34" charset="-122"/>
              </a:rPr>
              <a:t>励磁系统对发电机的</a:t>
            </a:r>
            <a:r>
              <a:rPr lang="en-US" altLang="zh-CN" sz="1800" dirty="0">
                <a:effectLst/>
                <a:latin typeface="微软雅黑" panose="020B0503020204020204" pitchFamily="34" charset="-122"/>
                <a:ea typeface="微软雅黑" panose="020B0503020204020204" pitchFamily="34" charset="-122"/>
              </a:rPr>
              <a:t>AVRs</a:t>
            </a:r>
            <a:r>
              <a:rPr lang="zh-CN" altLang="en-US" sz="1800" dirty="0">
                <a:effectLst/>
                <a:latin typeface="微软雅黑" panose="020B0503020204020204" pitchFamily="34" charset="-122"/>
                <a:ea typeface="微软雅黑" panose="020B0503020204020204" pitchFamily="34" charset="-122"/>
              </a:rPr>
              <a:t>进行建模，并采用合适的调速器模型进行仿真</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在仿真中，采用了组合负载模型，其中复合模型的静态部分和动态部分分别用多项式模型和三阶感应电机表示。该系统模型允许研究电网的动态行为，以最小的错误响应</a:t>
            </a:r>
            <a:r>
              <a:rPr lang="en-US" altLang="zh-CN" sz="1800" dirty="0" err="1">
                <a:effectLst/>
                <a:latin typeface="微软雅黑" panose="020B0503020204020204" pitchFamily="34" charset="-122"/>
                <a:ea typeface="微软雅黑" panose="020B0503020204020204" pitchFamily="34" charset="-122"/>
              </a:rPr>
              <a:t>MaDIoT</a:t>
            </a:r>
            <a:r>
              <a:rPr lang="en-US" altLang="zh-CN" sz="1800" dirty="0">
                <a:effectLst/>
                <a:latin typeface="微软雅黑" panose="020B0503020204020204" pitchFamily="34" charset="-122"/>
                <a:ea typeface="微软雅黑" panose="020B0503020204020204" pitchFamily="34" charset="-122"/>
              </a:rPr>
              <a:t> 2.0</a:t>
            </a:r>
            <a:r>
              <a:rPr lang="zh-CN" altLang="en-US" sz="1800" dirty="0">
                <a:effectLst/>
                <a:latin typeface="微软雅黑" panose="020B0503020204020204" pitchFamily="34" charset="-122"/>
                <a:ea typeface="微软雅黑" panose="020B0503020204020204" pitchFamily="34" charset="-122"/>
              </a:rPr>
              <a:t>攻击。</a:t>
            </a:r>
            <a:endParaRPr lang="en-US" altLang="zh-CN" sz="18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6448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0654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35262" y="884409"/>
            <a:ext cx="29366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5B9BD5">
                    <a:lumMod val="75000"/>
                  </a:srgbClr>
                </a:solidFill>
                <a:latin typeface="微软雅黑" panose="020B0503020204020204" pitchFamily="34" charset="-122"/>
                <a:ea typeface="微软雅黑" panose="020B0503020204020204" pitchFamily="34" charset="-122"/>
              </a:rPr>
              <a:t>建模优势</a:t>
            </a:r>
            <a:endParaRPr kumimoji="0" lang="zh-CN" altLang="en-US" sz="2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0BDE1F2C-24F3-4A26-875B-A14E4BFF74B7}"/>
              </a:ext>
            </a:extLst>
          </p:cNvPr>
          <p:cNvSpPr txBox="1"/>
          <p:nvPr/>
        </p:nvSpPr>
        <p:spPr>
          <a:xfrm>
            <a:off x="488155" y="3089241"/>
            <a:ext cx="6508476" cy="2543132"/>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1800" dirty="0">
                <a:effectLst/>
              </a:rPr>
              <a:t>在时域仿真中忽略系统控制器的详细建模会导致与实际情况相比相当错误的结果。</a:t>
            </a:r>
            <a:endParaRPr lang="en-US" altLang="zh-CN" sz="1800" dirty="0">
              <a:effectLst/>
            </a:endParaRPr>
          </a:p>
          <a:p>
            <a:pPr marL="342900" indent="-342900">
              <a:lnSpc>
                <a:spcPct val="150000"/>
              </a:lnSpc>
              <a:buFont typeface="Wingdings" panose="05000000000000000000" pitchFamily="2" charset="2"/>
              <a:buChar char="p"/>
            </a:pPr>
            <a:r>
              <a:rPr lang="zh-CN" altLang="en-US" sz="1800" dirty="0">
                <a:effectLst/>
              </a:rPr>
              <a:t>当电网发生大扰动时，系统保护方案寻求定位和隔离故障区域，以限制大范围停电和停电区域的破坏性后果。</a:t>
            </a:r>
            <a:endParaRPr lang="en-US" altLang="zh-CN" sz="1800" dirty="0">
              <a:effectLst/>
            </a:endParaRPr>
          </a:p>
          <a:p>
            <a:pPr marL="342900" indent="-342900">
              <a:lnSpc>
                <a:spcPct val="150000"/>
              </a:lnSpc>
              <a:buFont typeface="Wingdings" panose="05000000000000000000" pitchFamily="2" charset="2"/>
              <a:buChar char="p"/>
            </a:pPr>
            <a:r>
              <a:rPr lang="zh-CN" altLang="en-US" sz="1800" dirty="0">
                <a:effectLst/>
              </a:rPr>
              <a:t>系统各组成部分的详细建模在电力系统动态研究中起着重要的作用。</a:t>
            </a:r>
            <a:endParaRPr lang="zh-CN" altLang="en-US" dirty="0"/>
          </a:p>
        </p:txBody>
      </p:sp>
      <p:pic>
        <p:nvPicPr>
          <p:cNvPr id="3" name="图片 2">
            <a:extLst>
              <a:ext uri="{FF2B5EF4-FFF2-40B4-BE49-F238E27FC236}">
                <a16:creationId xmlns:a16="http://schemas.microsoft.com/office/drawing/2014/main" id="{6E1D8FE4-9602-3EBD-2520-14C93DCAB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0304" y="1699526"/>
            <a:ext cx="4369259" cy="3932847"/>
          </a:xfrm>
          <a:prstGeom prst="rect">
            <a:avLst/>
          </a:prstGeom>
        </p:spPr>
      </p:pic>
      <p:sp>
        <p:nvSpPr>
          <p:cNvPr id="13" name="文本框 12">
            <a:extLst>
              <a:ext uri="{FF2B5EF4-FFF2-40B4-BE49-F238E27FC236}">
                <a16:creationId xmlns:a16="http://schemas.microsoft.com/office/drawing/2014/main" id="{6DD8D040-39F0-F09C-60E1-17AF4A5F0CF6}"/>
              </a:ext>
            </a:extLst>
          </p:cNvPr>
          <p:cNvSpPr txBox="1"/>
          <p:nvPr/>
        </p:nvSpPr>
        <p:spPr>
          <a:xfrm>
            <a:off x="488155" y="1538273"/>
            <a:ext cx="6607969" cy="1296637"/>
          </a:xfrm>
          <a:prstGeom prst="rect">
            <a:avLst/>
          </a:prstGeom>
          <a:noFill/>
        </p:spPr>
        <p:txBody>
          <a:bodyPr wrap="square">
            <a:spAutoFit/>
          </a:bodyPr>
          <a:lstStyle/>
          <a:p>
            <a:pPr>
              <a:lnSpc>
                <a:spcPct val="150000"/>
              </a:lnSpc>
            </a:pPr>
            <a:r>
              <a:rPr lang="zh-CN" altLang="en-US" sz="1800" dirty="0">
                <a:effectLst/>
              </a:rPr>
              <a:t>表</a:t>
            </a:r>
            <a:r>
              <a:rPr lang="en-US" altLang="zh-CN" sz="1800" dirty="0">
                <a:effectLst/>
              </a:rPr>
              <a:t>2</a:t>
            </a:r>
            <a:r>
              <a:rPr lang="zh-CN" altLang="en-US" sz="1800" dirty="0">
                <a:effectLst/>
              </a:rPr>
              <a:t>总结了新模型和模拟贡献的列表，与之前的工作相比，本文工作呈现了现实世界中最全面和高保真的电力系统建模。改进的模型非常重要，主要有三个原因</a:t>
            </a:r>
            <a:r>
              <a:rPr lang="en-US" altLang="zh-CN" sz="1800" dirty="0">
                <a:effectLst/>
              </a:rPr>
              <a:t>:</a:t>
            </a:r>
            <a:r>
              <a:rPr lang="zh-CN" altLang="en-US" dirty="0"/>
              <a:t> </a:t>
            </a:r>
          </a:p>
        </p:txBody>
      </p:sp>
    </p:spTree>
    <p:extLst>
      <p:ext uri="{BB962C8B-B14F-4D97-AF65-F5344CB8AC3E}">
        <p14:creationId xmlns:p14="http://schemas.microsoft.com/office/powerpoint/2010/main" val="299287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6001394" cy="523220"/>
          </a:xfrm>
          <a:prstGeom prst="rect">
            <a:avLst/>
          </a:prstGeom>
          <a:noFill/>
        </p:spPr>
        <p:txBody>
          <a:bodyPr wrap="square" rtlCol="0">
            <a:spAutoFit/>
          </a:bodyPr>
          <a:lstStyle/>
          <a:p>
            <a:pPr>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r>
              <a:rPr lang="en-US" altLang="zh-CN" sz="1800" dirty="0">
                <a:effectLst/>
              </a:rPr>
              <a:t> </a:t>
            </a:r>
            <a:r>
              <a:rPr kumimoji="1" lang="en-US" altLang="zh-CN" sz="2800" b="1" dirty="0" err="1">
                <a:solidFill>
                  <a:srgbClr val="ED7D31"/>
                </a:solidFill>
                <a:latin typeface="微软雅黑" panose="020B0503020204020204" pitchFamily="34" charset="-122"/>
                <a:ea typeface="微软雅黑" panose="020B0503020204020204" pitchFamily="34" charset="-122"/>
              </a:rPr>
              <a:t>MaDIoT</a:t>
            </a:r>
            <a:r>
              <a:rPr kumimoji="1" lang="en-US" altLang="zh-CN" sz="2800" b="1" dirty="0">
                <a:solidFill>
                  <a:srgbClr val="ED7D31"/>
                </a:solidFill>
                <a:latin typeface="微软雅黑" panose="020B0503020204020204" pitchFamily="34" charset="-122"/>
                <a:ea typeface="微软雅黑" panose="020B0503020204020204" pitchFamily="34" charset="-122"/>
              </a:rPr>
              <a:t> 2.0</a:t>
            </a:r>
            <a:r>
              <a:rPr kumimoji="1" lang="zh-CN" altLang="en-US" sz="2800" b="1" dirty="0">
                <a:solidFill>
                  <a:srgbClr val="ED7D31"/>
                </a:solidFill>
                <a:latin typeface="微软雅黑" panose="020B0503020204020204" pitchFamily="34" charset="-122"/>
                <a:ea typeface="微软雅黑" panose="020B0503020204020204" pitchFamily="34" charset="-122"/>
              </a:rPr>
              <a:t>的评估 </a:t>
            </a:r>
            <a:endParaRPr kumimoji="1" lang="en-US" altLang="zh-CN" sz="2800" b="1" dirty="0">
              <a:solidFill>
                <a:srgbClr val="ED7D3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02443" y="884409"/>
            <a:ext cx="77366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A. Grid Simulation and Botnet Features</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FD16C11E-CF38-90D7-A59F-4703E8E08CA4}"/>
              </a:ext>
            </a:extLst>
          </p:cNvPr>
          <p:cNvSpPr txBox="1"/>
          <p:nvPr/>
        </p:nvSpPr>
        <p:spPr>
          <a:xfrm>
            <a:off x="647699" y="1677026"/>
            <a:ext cx="10601325" cy="336739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sz="1800" dirty="0">
                <a:effectLst/>
                <a:latin typeface="微软雅黑" panose="020B0503020204020204" pitchFamily="34" charset="-122"/>
                <a:ea typeface="微软雅黑" panose="020B0503020204020204" pitchFamily="34" charset="-122"/>
              </a:rPr>
              <a:t>选择了</a:t>
            </a:r>
            <a:r>
              <a:rPr lang="en-US" altLang="zh-CN" sz="1800" dirty="0">
                <a:effectLst/>
                <a:latin typeface="微软雅黑" panose="020B0503020204020204" pitchFamily="34" charset="-122"/>
                <a:ea typeface="微软雅黑" panose="020B0503020204020204" pitchFamily="34" charset="-122"/>
              </a:rPr>
              <a:t>24</a:t>
            </a:r>
            <a:r>
              <a:rPr lang="zh-CN" altLang="en-US" sz="1800" dirty="0">
                <a:effectLst/>
                <a:latin typeface="微软雅黑" panose="020B0503020204020204" pitchFamily="34" charset="-122"/>
                <a:ea typeface="微软雅黑" panose="020B0503020204020204" pitchFamily="34" charset="-122"/>
              </a:rPr>
              <a:t>小时</a:t>
            </a:r>
            <a:r>
              <a:rPr lang="en-US" altLang="zh-CN" sz="1800" dirty="0">
                <a:effectLst/>
                <a:latin typeface="微软雅黑" panose="020B0503020204020204" pitchFamily="34" charset="-122"/>
                <a:ea typeface="微软雅黑" panose="020B0503020204020204" pitchFamily="34" charset="-122"/>
              </a:rPr>
              <a:t>grid</a:t>
            </a:r>
            <a:r>
              <a:rPr lang="zh-CN" altLang="en-US" sz="1800" dirty="0">
                <a:effectLst/>
                <a:latin typeface="微软雅黑" panose="020B0503020204020204" pitchFamily="34" charset="-122"/>
                <a:ea typeface="微软雅黑" panose="020B0503020204020204" pitchFamily="34" charset="-122"/>
              </a:rPr>
              <a:t>模拟。对于初始评估，假设攻击者可以访问一个拥有</a:t>
            </a:r>
            <a:r>
              <a:rPr lang="en-US" altLang="zh-CN" sz="1800" dirty="0">
                <a:effectLst/>
                <a:latin typeface="微软雅黑" panose="020B0503020204020204" pitchFamily="34" charset="-122"/>
                <a:ea typeface="微软雅黑" panose="020B0503020204020204" pitchFamily="34" charset="-122"/>
              </a:rPr>
              <a:t>15</a:t>
            </a:r>
            <a:r>
              <a:rPr lang="zh-CN" altLang="en-US" sz="1800" dirty="0">
                <a:effectLst/>
                <a:latin typeface="微软雅黑" panose="020B0503020204020204" pitchFamily="34" charset="-122"/>
                <a:ea typeface="微软雅黑" panose="020B0503020204020204" pitchFamily="34" charset="-122"/>
              </a:rPr>
              <a:t>万个</a:t>
            </a:r>
            <a:r>
              <a:rPr lang="en-US" altLang="zh-CN" sz="1800" dirty="0">
                <a:effectLst/>
                <a:latin typeface="微软雅黑" panose="020B0503020204020204" pitchFamily="34" charset="-122"/>
                <a:ea typeface="微软雅黑" panose="020B0503020204020204" pitchFamily="34" charset="-122"/>
              </a:rPr>
              <a:t>bot</a:t>
            </a:r>
            <a:r>
              <a:rPr lang="zh-CN" altLang="en-US" sz="1800" dirty="0">
                <a:effectLst/>
                <a:latin typeface="微软雅黑" panose="020B0503020204020204" pitchFamily="34" charset="-122"/>
                <a:ea typeface="微软雅黑" panose="020B0503020204020204" pitchFamily="34" charset="-122"/>
              </a:rPr>
              <a:t>的僵尸网络，每个</a:t>
            </a:r>
            <a:r>
              <a:rPr lang="en-US" altLang="zh-CN" sz="1800" dirty="0">
                <a:effectLst/>
                <a:latin typeface="微软雅黑" panose="020B0503020204020204" pitchFamily="34" charset="-122"/>
                <a:ea typeface="微软雅黑" panose="020B0503020204020204" pitchFamily="34" charset="-122"/>
              </a:rPr>
              <a:t>bot</a:t>
            </a:r>
            <a:r>
              <a:rPr lang="zh-CN" altLang="en-US" sz="1800" dirty="0">
                <a:effectLst/>
                <a:latin typeface="微软雅黑" panose="020B0503020204020204" pitchFamily="34" charset="-122"/>
                <a:ea typeface="微软雅黑" panose="020B0503020204020204" pitchFamily="34" charset="-122"/>
              </a:rPr>
              <a:t>可以消耗</a:t>
            </a:r>
            <a:r>
              <a:rPr lang="en-US" altLang="zh-CN" sz="1800" dirty="0">
                <a:effectLst/>
                <a:latin typeface="微软雅黑" panose="020B0503020204020204" pitchFamily="34" charset="-122"/>
                <a:ea typeface="微软雅黑" panose="020B0503020204020204" pitchFamily="34" charset="-122"/>
              </a:rPr>
              <a:t>3</a:t>
            </a:r>
            <a:r>
              <a:rPr lang="zh-CN" altLang="en-US" sz="1800" dirty="0">
                <a:effectLst/>
                <a:latin typeface="微软雅黑" panose="020B0503020204020204" pitchFamily="34" charset="-122"/>
                <a:ea typeface="微软雅黑" panose="020B0503020204020204" pitchFamily="34" charset="-122"/>
              </a:rPr>
              <a:t>千瓦的电力。在每个节点中，攻击者需要控制网格总实际功率的</a:t>
            </a:r>
            <a:r>
              <a:rPr lang="en-US" altLang="zh-CN" sz="1800" dirty="0">
                <a:effectLst/>
                <a:latin typeface="微软雅黑" panose="020B0503020204020204" pitchFamily="34" charset="-122"/>
                <a:ea typeface="微软雅黑" panose="020B0503020204020204" pitchFamily="34" charset="-122"/>
              </a:rPr>
              <a:t>0.2%</a:t>
            </a:r>
            <a:r>
              <a:rPr lang="zh-CN" altLang="en-US" sz="1800" dirty="0">
                <a:effectLst/>
                <a:latin typeface="微软雅黑" panose="020B0503020204020204" pitchFamily="34" charset="-122"/>
                <a:ea typeface="微软雅黑" panose="020B0503020204020204" pitchFamily="34" charset="-122"/>
              </a:rPr>
              <a:t>，才能进行一致的高成功率攻击。</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800" dirty="0">
                <a:effectLst/>
                <a:latin typeface="微软雅黑" panose="020B0503020204020204" pitchFamily="34" charset="-122"/>
                <a:ea typeface="微软雅黑" panose="020B0503020204020204" pitchFamily="34" charset="-122"/>
              </a:rPr>
              <a:t>根据计算，在新英格兰电网的每个网格节点中大约有</a:t>
            </a:r>
            <a:r>
              <a:rPr lang="en-US" altLang="zh-CN" sz="1800" dirty="0">
                <a:effectLst/>
                <a:latin typeface="微软雅黑" panose="020B0503020204020204" pitchFamily="34" charset="-122"/>
                <a:ea typeface="微软雅黑" panose="020B0503020204020204" pitchFamily="34" charset="-122"/>
              </a:rPr>
              <a:t>52000</a:t>
            </a:r>
            <a:r>
              <a:rPr lang="zh-CN" altLang="en-US" sz="1800" dirty="0">
                <a:effectLst/>
                <a:latin typeface="微软雅黑" panose="020B0503020204020204" pitchFamily="34" charset="-122"/>
                <a:ea typeface="微软雅黑" panose="020B0503020204020204" pitchFamily="34" charset="-122"/>
              </a:rPr>
              <a:t>个住宅高瓦数物联网设备。假设攻击者不能在每个家庭中攻击一个以上的机器人，他需要在每个网格节点中攻击</a:t>
            </a:r>
            <a:r>
              <a:rPr lang="en-US" altLang="zh-CN" sz="1800" dirty="0">
                <a:effectLst/>
                <a:latin typeface="微软雅黑" panose="020B0503020204020204" pitchFamily="34" charset="-122"/>
                <a:ea typeface="微软雅黑" panose="020B0503020204020204" pitchFamily="34" charset="-122"/>
              </a:rPr>
              <a:t>3,850</a:t>
            </a:r>
            <a:r>
              <a:rPr lang="zh-CN" altLang="en-US" sz="1800" dirty="0">
                <a:effectLst/>
                <a:latin typeface="微软雅黑" panose="020B0503020204020204" pitchFamily="34" charset="-122"/>
                <a:ea typeface="微软雅黑" panose="020B0503020204020204" pitchFamily="34" charset="-122"/>
              </a:rPr>
              <a:t>个家庭，以获得非常高的攻击成功率。</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800" dirty="0">
                <a:effectLst/>
                <a:latin typeface="微软雅黑" panose="020B0503020204020204" pitchFamily="34" charset="-122"/>
                <a:ea typeface="微软雅黑" panose="020B0503020204020204" pitchFamily="34" charset="-122"/>
              </a:rPr>
              <a:t>将每个电压稳定指数作为每个仿真时间段的二元预测器。对于当前时间，预测器可以决定是否发起攻击。通过对电网的高精度模拟，评估了预测的性能。</a:t>
            </a:r>
            <a:r>
              <a:rPr lang="zh-CN" altLang="en-US"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246045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5449377" cy="523220"/>
          </a:xfrm>
          <a:prstGeom prst="rect">
            <a:avLst/>
          </a:prstGeom>
          <a:noFill/>
        </p:spPr>
        <p:txBody>
          <a:bodyPr wrap="none" rtlCol="0">
            <a:spAutoFit/>
          </a:bodyPr>
          <a:lstStyle/>
          <a:p>
            <a:pPr>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r>
              <a:rPr kumimoji="1" lang="en-US" altLang="zh-CN" sz="2800" b="1" dirty="0" err="1">
                <a:solidFill>
                  <a:srgbClr val="ED7D31"/>
                </a:solidFill>
                <a:latin typeface="微软雅黑" panose="020B0503020204020204" pitchFamily="34" charset="-122"/>
                <a:ea typeface="微软雅黑" panose="020B0503020204020204" pitchFamily="34" charset="-122"/>
              </a:rPr>
              <a:t>MaDIoT</a:t>
            </a:r>
            <a:r>
              <a:rPr kumimoji="1" lang="en-US" altLang="zh-CN" sz="2800" b="1" dirty="0">
                <a:solidFill>
                  <a:srgbClr val="ED7D31"/>
                </a:solidFill>
                <a:latin typeface="微软雅黑" panose="020B0503020204020204" pitchFamily="34" charset="-122"/>
                <a:ea typeface="微软雅黑" panose="020B0503020204020204" pitchFamily="34" charset="-122"/>
              </a:rPr>
              <a:t> 2.0</a:t>
            </a:r>
            <a:r>
              <a:rPr kumimoji="1" lang="zh-CN" altLang="en-US" sz="2800" b="1" dirty="0">
                <a:solidFill>
                  <a:srgbClr val="ED7D31"/>
                </a:solidFill>
                <a:latin typeface="微软雅黑" panose="020B0503020204020204" pitchFamily="34" charset="-122"/>
                <a:ea typeface="微软雅黑" panose="020B0503020204020204" pitchFamily="34" charset="-122"/>
              </a:rPr>
              <a:t>的评估 </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97693" y="913266"/>
            <a:ext cx="77366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B. Attack Performance in Test Grids</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0B6F455D-274B-4877-A3F8-45661BC6E770}"/>
              </a:ext>
            </a:extLst>
          </p:cNvPr>
          <p:cNvSpPr txBox="1"/>
          <p:nvPr/>
        </p:nvSpPr>
        <p:spPr>
          <a:xfrm>
            <a:off x="597693" y="1948580"/>
            <a:ext cx="6717508" cy="3373937"/>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1800" dirty="0">
                <a:effectLst/>
                <a:latin typeface="unset"/>
              </a:rPr>
              <a:t>图</a:t>
            </a:r>
            <a:r>
              <a:rPr lang="en-US" altLang="zh-CN" sz="1800" dirty="0">
                <a:effectLst/>
                <a:latin typeface="unset"/>
              </a:rPr>
              <a:t>6</a:t>
            </a:r>
            <a:r>
              <a:rPr lang="zh-CN" altLang="en-US" sz="1800" dirty="0">
                <a:effectLst/>
                <a:latin typeface="unset"/>
              </a:rPr>
              <a:t>展示了所提出的攻击方法的精确度、召回率和</a:t>
            </a:r>
            <a:r>
              <a:rPr lang="en-US" altLang="zh-CN" sz="1800" dirty="0">
                <a:effectLst/>
                <a:latin typeface="unset"/>
              </a:rPr>
              <a:t>F-1</a:t>
            </a:r>
            <a:r>
              <a:rPr lang="zh-CN" altLang="en-US" sz="1800" dirty="0">
                <a:effectLst/>
                <a:latin typeface="unset"/>
              </a:rPr>
              <a:t>得分，以及新英格兰电网最新研究中开发的方法</a:t>
            </a:r>
            <a:r>
              <a:rPr lang="zh-CN" altLang="en-US" sz="1600" dirty="0">
                <a:effectLst/>
                <a:latin typeface="Times New Roman" panose="02020603050405020304" pitchFamily="18" charset="0"/>
                <a:cs typeface="Times New Roman" panose="02020603050405020304" pitchFamily="18" charset="0"/>
              </a:rPr>
              <a:t>。</a:t>
            </a:r>
            <a:endParaRPr lang="en-US" altLang="zh-CN" sz="160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1800" dirty="0">
                <a:effectLst/>
                <a:latin typeface="unset"/>
              </a:rPr>
              <a:t>从图</a:t>
            </a:r>
            <a:r>
              <a:rPr lang="en-US" altLang="zh-CN" sz="1800" dirty="0">
                <a:effectLst/>
                <a:latin typeface="unset"/>
              </a:rPr>
              <a:t>6</a:t>
            </a:r>
            <a:r>
              <a:rPr lang="zh-CN" altLang="en-US" sz="1800" dirty="0">
                <a:effectLst/>
                <a:latin typeface="unset"/>
              </a:rPr>
              <a:t>中可以看出，所提出的</a:t>
            </a:r>
            <a:r>
              <a:rPr lang="en-US" altLang="zh-CN" sz="1800" dirty="0" err="1">
                <a:effectLst/>
                <a:latin typeface="unset"/>
              </a:rPr>
              <a:t>MaDIoT</a:t>
            </a:r>
            <a:r>
              <a:rPr lang="en-US" altLang="zh-CN" sz="1800" dirty="0">
                <a:effectLst/>
                <a:latin typeface="unset"/>
              </a:rPr>
              <a:t> 2.0</a:t>
            </a:r>
            <a:r>
              <a:rPr lang="zh-CN" altLang="en-US" sz="1800" dirty="0">
                <a:effectLst/>
                <a:latin typeface="unset"/>
              </a:rPr>
              <a:t>攻击比之前的方法有较大的优势。传统的保护方案能够控制随机攻击带来的干扰，并在物联网僵尸网络攻击后保持系统的稳定性。然而，</a:t>
            </a:r>
            <a:r>
              <a:rPr lang="en-US" altLang="zh-CN" sz="1800" dirty="0" err="1">
                <a:effectLst/>
                <a:latin typeface="unset"/>
              </a:rPr>
              <a:t>MaDIoT</a:t>
            </a:r>
            <a:r>
              <a:rPr lang="en-US" altLang="zh-CN" sz="1800" dirty="0">
                <a:effectLst/>
                <a:latin typeface="unset"/>
              </a:rPr>
              <a:t> 2.0</a:t>
            </a:r>
            <a:r>
              <a:rPr lang="zh-CN" altLang="en-US" sz="1800" dirty="0">
                <a:effectLst/>
                <a:latin typeface="unset"/>
              </a:rPr>
              <a:t>攻击可以绕过这些保护，并造成大规模电力系统的级联故障。这一现象背后的原因是，我们以网格中最薄弱的节点为目标，而</a:t>
            </a:r>
            <a:r>
              <a:rPr lang="en-US" altLang="zh-CN" sz="1800" dirty="0">
                <a:effectLst/>
                <a:latin typeface="unset"/>
              </a:rPr>
              <a:t>[5,6]</a:t>
            </a:r>
            <a:r>
              <a:rPr lang="zh-CN" altLang="en-US" sz="1800" dirty="0">
                <a:effectLst/>
                <a:latin typeface="unset"/>
              </a:rPr>
              <a:t>中提出的攻击场景在网格中均匀分布</a:t>
            </a:r>
            <a:endParaRPr lang="en-US" altLang="zh-CN" sz="1800" dirty="0">
              <a:effectLst/>
              <a:latin typeface="unset"/>
            </a:endParaRPr>
          </a:p>
        </p:txBody>
      </p:sp>
      <p:pic>
        <p:nvPicPr>
          <p:cNvPr id="3" name="图片 2">
            <a:extLst>
              <a:ext uri="{FF2B5EF4-FFF2-40B4-BE49-F238E27FC236}">
                <a16:creationId xmlns:a16="http://schemas.microsoft.com/office/drawing/2014/main" id="{0C5B1BC5-D55A-D390-8043-9592D43F4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1233" y="2352956"/>
            <a:ext cx="4436918" cy="2485357"/>
          </a:xfrm>
          <a:prstGeom prst="rect">
            <a:avLst/>
          </a:prstGeom>
        </p:spPr>
      </p:pic>
    </p:spTree>
    <p:extLst>
      <p:ext uri="{BB962C8B-B14F-4D97-AF65-F5344CB8AC3E}">
        <p14:creationId xmlns:p14="http://schemas.microsoft.com/office/powerpoint/2010/main" val="3908360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560647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r>
              <a:rPr kumimoji="1" lang="en-US" altLang="zh-CN" sz="2800" b="1" dirty="0" err="1">
                <a:solidFill>
                  <a:srgbClr val="ED7D31"/>
                </a:solidFill>
                <a:latin typeface="微软雅黑" panose="020B0503020204020204" pitchFamily="34" charset="-122"/>
                <a:ea typeface="微软雅黑" panose="020B0503020204020204" pitchFamily="34" charset="-122"/>
              </a:rPr>
              <a:t>MaDIoT</a:t>
            </a:r>
            <a:r>
              <a:rPr kumimoji="1" lang="en-US" altLang="zh-CN" sz="2800" b="1" dirty="0">
                <a:solidFill>
                  <a:srgbClr val="ED7D31"/>
                </a:solidFill>
                <a:latin typeface="微软雅黑" panose="020B0503020204020204" pitchFamily="34" charset="-122"/>
                <a:ea typeface="微软雅黑" panose="020B0503020204020204" pitchFamily="34" charset="-122"/>
              </a:rPr>
              <a:t> 2.0</a:t>
            </a:r>
            <a:r>
              <a:rPr kumimoji="1" lang="zh-CN" altLang="en-US" sz="2800" b="1" dirty="0">
                <a:solidFill>
                  <a:srgbClr val="ED7D31"/>
                </a:solidFill>
                <a:latin typeface="微软雅黑" panose="020B0503020204020204" pitchFamily="34" charset="-122"/>
                <a:ea typeface="微软雅黑" panose="020B0503020204020204" pitchFamily="34" charset="-122"/>
              </a:rPr>
              <a:t>的评估 </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77366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C. Performance of Indices 1&amp;2</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C2BE1D5A-F084-4E94-A19B-890C1436BA40}"/>
              </a:ext>
            </a:extLst>
          </p:cNvPr>
          <p:cNvSpPr txBox="1"/>
          <p:nvPr/>
        </p:nvSpPr>
        <p:spPr>
          <a:xfrm>
            <a:off x="594880" y="1572222"/>
            <a:ext cx="10998994" cy="1711944"/>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latin typeface="unset"/>
              </a:rPr>
              <a:t>电压稳定裕度的指标</a:t>
            </a:r>
            <a:r>
              <a:rPr lang="en-US" altLang="zh-CN" sz="1800" dirty="0">
                <a:effectLst/>
                <a:latin typeface="unset"/>
              </a:rPr>
              <a:t>2</a:t>
            </a:r>
            <a:r>
              <a:rPr lang="zh-CN" altLang="en-US" sz="1800" dirty="0">
                <a:effectLst/>
                <a:latin typeface="unset"/>
              </a:rPr>
              <a:t>在发动</a:t>
            </a:r>
            <a:r>
              <a:rPr lang="en-US" altLang="zh-CN" sz="1800" dirty="0" err="1">
                <a:effectLst/>
                <a:latin typeface="unset"/>
              </a:rPr>
              <a:t>MaDIoT</a:t>
            </a:r>
            <a:r>
              <a:rPr lang="en-US" altLang="zh-CN" sz="1800" dirty="0">
                <a:effectLst/>
                <a:latin typeface="unset"/>
              </a:rPr>
              <a:t> 2.0</a:t>
            </a:r>
            <a:r>
              <a:rPr lang="zh-CN" altLang="en-US" sz="1800" dirty="0">
                <a:effectLst/>
                <a:latin typeface="unset"/>
              </a:rPr>
              <a:t>攻击方面的表现比指标</a:t>
            </a:r>
            <a:r>
              <a:rPr lang="en-US" altLang="zh-CN" sz="1800" dirty="0">
                <a:effectLst/>
                <a:latin typeface="unset"/>
              </a:rPr>
              <a:t>1</a:t>
            </a:r>
            <a:r>
              <a:rPr lang="zh-CN" altLang="en-US" sz="1800" dirty="0">
                <a:effectLst/>
                <a:latin typeface="unset"/>
              </a:rPr>
              <a:t>要好得多。</a:t>
            </a:r>
            <a:endParaRPr lang="en-US" altLang="zh-CN" sz="1800" dirty="0">
              <a:effectLst/>
              <a:latin typeface="unset"/>
            </a:endParaRPr>
          </a:p>
          <a:p>
            <a:pPr marL="285750" indent="-285750">
              <a:lnSpc>
                <a:spcPct val="150000"/>
              </a:lnSpc>
              <a:buFont typeface="Wingdings" panose="05000000000000000000" pitchFamily="2" charset="2"/>
              <a:buChar char="p"/>
            </a:pPr>
            <a:r>
              <a:rPr lang="zh-CN" altLang="en-US" sz="1800" dirty="0">
                <a:effectLst/>
                <a:latin typeface="unset"/>
              </a:rPr>
              <a:t>在</a:t>
            </a:r>
            <a:r>
              <a:rPr lang="en-US" altLang="zh-CN" sz="1800" dirty="0">
                <a:effectLst/>
                <a:latin typeface="unset"/>
              </a:rPr>
              <a:t>288</a:t>
            </a:r>
            <a:r>
              <a:rPr lang="zh-CN" altLang="en-US" sz="1800" dirty="0">
                <a:effectLst/>
                <a:latin typeface="unset"/>
              </a:rPr>
              <a:t>个时间间隔内求解了系统方程的精确模型，并根据其电压稳定裕度得到了系统节点的无误差排序。</a:t>
            </a:r>
            <a:endParaRPr lang="en-US" altLang="zh-CN" sz="1800" dirty="0">
              <a:effectLst/>
              <a:latin typeface="unset"/>
            </a:endParaRPr>
          </a:p>
          <a:p>
            <a:pPr marL="285750" indent="-285750">
              <a:lnSpc>
                <a:spcPct val="150000"/>
              </a:lnSpc>
              <a:buFont typeface="Wingdings" panose="05000000000000000000" pitchFamily="2" charset="2"/>
              <a:buChar char="p"/>
            </a:pPr>
            <a:r>
              <a:rPr lang="zh-CN" altLang="en-US" sz="1800" dirty="0">
                <a:effectLst/>
                <a:latin typeface="unset"/>
              </a:rPr>
              <a:t>图</a:t>
            </a:r>
            <a:r>
              <a:rPr lang="en-US" altLang="zh-CN" sz="1800" dirty="0">
                <a:effectLst/>
                <a:latin typeface="unset"/>
              </a:rPr>
              <a:t>8</a:t>
            </a:r>
            <a:r>
              <a:rPr lang="zh-CN" altLang="en-US" sz="1800" dirty="0">
                <a:effectLst/>
                <a:latin typeface="unset"/>
              </a:rPr>
              <a:t>描述了指数</a:t>
            </a:r>
            <a:r>
              <a:rPr lang="en-US" altLang="zh-CN" sz="1800" dirty="0">
                <a:effectLst/>
                <a:latin typeface="unset"/>
              </a:rPr>
              <a:t>1</a:t>
            </a:r>
            <a:r>
              <a:rPr lang="zh-CN" altLang="en-US" sz="1800" dirty="0">
                <a:effectLst/>
                <a:latin typeface="unset"/>
              </a:rPr>
              <a:t>和指数</a:t>
            </a:r>
            <a:r>
              <a:rPr lang="en-US" altLang="zh-CN" sz="1800" dirty="0">
                <a:effectLst/>
                <a:latin typeface="unset"/>
              </a:rPr>
              <a:t>2</a:t>
            </a:r>
            <a:r>
              <a:rPr lang="zh-CN" altLang="en-US" sz="1800" dirty="0">
                <a:effectLst/>
                <a:latin typeface="unset"/>
              </a:rPr>
              <a:t>的归一化精度与地面真实值的对比，后者是通过在新英格兰电网上进行计算密集型计算获得的。从图中可以看出，指标</a:t>
            </a:r>
            <a:r>
              <a:rPr lang="en-US" altLang="zh-CN" sz="1800" dirty="0">
                <a:effectLst/>
                <a:latin typeface="unset"/>
              </a:rPr>
              <a:t>2</a:t>
            </a:r>
            <a:r>
              <a:rPr lang="zh-CN" altLang="en-US" sz="1800" dirty="0">
                <a:effectLst/>
                <a:latin typeface="unset"/>
              </a:rPr>
              <a:t>代表了基于低误差的电网节点电压稳定裕度的排名。</a:t>
            </a:r>
            <a:endParaRPr lang="zh-CN" altLang="en-US" sz="2000" dirty="0"/>
          </a:p>
        </p:txBody>
      </p:sp>
      <p:pic>
        <p:nvPicPr>
          <p:cNvPr id="3" name="图片 2">
            <a:extLst>
              <a:ext uri="{FF2B5EF4-FFF2-40B4-BE49-F238E27FC236}">
                <a16:creationId xmlns:a16="http://schemas.microsoft.com/office/drawing/2014/main" id="{CA0FD572-166F-E53D-643B-F134E8118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864" y="3525898"/>
            <a:ext cx="5337027" cy="2673725"/>
          </a:xfrm>
          <a:prstGeom prst="rect">
            <a:avLst/>
          </a:prstGeom>
        </p:spPr>
      </p:pic>
    </p:spTree>
    <p:extLst>
      <p:ext uri="{BB962C8B-B14F-4D97-AF65-F5344CB8AC3E}">
        <p14:creationId xmlns:p14="http://schemas.microsoft.com/office/powerpoint/2010/main" val="2058090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5499069" cy="523220"/>
          </a:xfrm>
          <a:prstGeom prst="rect">
            <a:avLst/>
          </a:prstGeom>
          <a:noFill/>
        </p:spPr>
        <p:txBody>
          <a:bodyPr wrap="none" rtlCol="0">
            <a:spAutoFit/>
          </a:bodyPr>
          <a:lstStyle/>
          <a:p>
            <a:pPr>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r>
              <a:rPr kumimoji="1" lang="en-US" altLang="zh-CN" sz="2800" b="1" dirty="0" err="1">
                <a:solidFill>
                  <a:srgbClr val="ED7D31"/>
                </a:solidFill>
                <a:latin typeface="微软雅黑" panose="020B0503020204020204" pitchFamily="34" charset="-122"/>
                <a:ea typeface="微软雅黑" panose="020B0503020204020204" pitchFamily="34" charset="-122"/>
              </a:rPr>
              <a:t>MaDIoT</a:t>
            </a:r>
            <a:r>
              <a:rPr kumimoji="1" lang="en-US" altLang="zh-CN" sz="2800" b="1" dirty="0">
                <a:solidFill>
                  <a:srgbClr val="ED7D31"/>
                </a:solidFill>
                <a:latin typeface="微软雅黑" panose="020B0503020204020204" pitchFamily="34" charset="-122"/>
                <a:ea typeface="微软雅黑" panose="020B0503020204020204" pitchFamily="34" charset="-122"/>
              </a:rPr>
              <a:t> 2.0</a:t>
            </a:r>
            <a:r>
              <a:rPr kumimoji="1" lang="zh-CN" altLang="en-US" sz="2800" b="1" dirty="0">
                <a:solidFill>
                  <a:srgbClr val="ED7D31"/>
                </a:solidFill>
                <a:latin typeface="微软雅黑" panose="020B0503020204020204" pitchFamily="34" charset="-122"/>
                <a:ea typeface="微软雅黑" panose="020B0503020204020204" pitchFamily="34" charset="-122"/>
              </a:rPr>
              <a:t>的评估 </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59593" y="1018839"/>
            <a:ext cx="7917657"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D</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Effect of Botnet Size on Success Rates</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559593" y="2019917"/>
            <a:ext cx="6151153" cy="337412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dirty="0">
                <a:effectLst/>
                <a:latin typeface="unset"/>
              </a:rPr>
              <a:t>僵尸网络的规模如何改变攻击的有效性。</a:t>
            </a:r>
            <a:endParaRPr lang="en-US" altLang="zh-CN" dirty="0">
              <a:effectLst/>
              <a:latin typeface="unset"/>
            </a:endParaRPr>
          </a:p>
          <a:p>
            <a:pPr marL="342900" indent="-342900">
              <a:lnSpc>
                <a:spcPct val="150000"/>
              </a:lnSpc>
              <a:buFont typeface="Wingdings" panose="05000000000000000000" pitchFamily="2" charset="2"/>
              <a:buChar char="Ø"/>
            </a:pPr>
            <a:r>
              <a:rPr lang="zh-CN" altLang="en-US" dirty="0">
                <a:effectLst/>
                <a:latin typeface="unset"/>
              </a:rPr>
              <a:t>图</a:t>
            </a:r>
            <a:r>
              <a:rPr lang="en-US" altLang="zh-CN" dirty="0">
                <a:effectLst/>
                <a:latin typeface="unset"/>
              </a:rPr>
              <a:t>9</a:t>
            </a:r>
            <a:r>
              <a:rPr lang="zh-CN" altLang="en-US" dirty="0">
                <a:effectLst/>
                <a:latin typeface="unset"/>
              </a:rPr>
              <a:t>显示了在新英格兰电网中，不同攻击方式的</a:t>
            </a:r>
            <a:r>
              <a:rPr lang="en-US" altLang="zh-CN" dirty="0">
                <a:effectLst/>
                <a:latin typeface="unset"/>
              </a:rPr>
              <a:t>F-1</a:t>
            </a:r>
            <a:r>
              <a:rPr lang="zh-CN" altLang="en-US" dirty="0">
                <a:effectLst/>
                <a:latin typeface="unset"/>
              </a:rPr>
              <a:t>得分与攻击者可以控制的高瓦数物联网设备的数量。</a:t>
            </a:r>
            <a:endParaRPr lang="en-US" altLang="zh-CN" dirty="0">
              <a:effectLst/>
              <a:latin typeface="unset"/>
            </a:endParaRPr>
          </a:p>
          <a:p>
            <a:pPr marL="342900" indent="-342900">
              <a:lnSpc>
                <a:spcPct val="150000"/>
              </a:lnSpc>
              <a:buFont typeface="Wingdings" panose="05000000000000000000" pitchFamily="2" charset="2"/>
              <a:buChar char="Ø"/>
            </a:pPr>
            <a:r>
              <a:rPr lang="zh-CN" altLang="en-US" dirty="0">
                <a:effectLst/>
                <a:latin typeface="unset"/>
              </a:rPr>
              <a:t>可以看出，本文提出的攻击方法不仅比文献中以往的攻击机制有更高的</a:t>
            </a:r>
            <a:r>
              <a:rPr lang="en-US" altLang="zh-CN" dirty="0">
                <a:effectLst/>
                <a:latin typeface="unset"/>
              </a:rPr>
              <a:t>F-1</a:t>
            </a:r>
            <a:r>
              <a:rPr lang="zh-CN" altLang="en-US" dirty="0">
                <a:effectLst/>
                <a:latin typeface="unset"/>
              </a:rPr>
              <a:t>得分，而且它们需要更小的僵尸网络来引起大规模电力系统的大规模停电。除此之外，随着可用僵尸网络规模的增加，所提议的攻击成功率也会增加。</a:t>
            </a:r>
            <a:endParaRPr lang="zh-CN" altLang="en-US" sz="2000" dirty="0"/>
          </a:p>
        </p:txBody>
      </p:sp>
      <p:pic>
        <p:nvPicPr>
          <p:cNvPr id="3" name="图片 2">
            <a:extLst>
              <a:ext uri="{FF2B5EF4-FFF2-40B4-BE49-F238E27FC236}">
                <a16:creationId xmlns:a16="http://schemas.microsoft.com/office/drawing/2014/main" id="{86F31664-606B-52DF-5877-CF4928A59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791" y="2214787"/>
            <a:ext cx="4898009" cy="2754839"/>
          </a:xfrm>
          <a:prstGeom prst="rect">
            <a:avLst/>
          </a:prstGeom>
        </p:spPr>
      </p:pic>
    </p:spTree>
    <p:extLst>
      <p:ext uri="{BB962C8B-B14F-4D97-AF65-F5344CB8AC3E}">
        <p14:creationId xmlns:p14="http://schemas.microsoft.com/office/powerpoint/2010/main" val="3769994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54990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r>
              <a:rPr kumimoji="1" lang="en-US" altLang="zh-CN" sz="2800" b="1" dirty="0" err="1">
                <a:solidFill>
                  <a:srgbClr val="ED7D31"/>
                </a:solidFill>
                <a:latin typeface="微软雅黑" panose="020B0503020204020204" pitchFamily="34" charset="-122"/>
                <a:ea typeface="微软雅黑" panose="020B0503020204020204" pitchFamily="34" charset="-122"/>
              </a:rPr>
              <a:t>MaDIoT</a:t>
            </a:r>
            <a:r>
              <a:rPr kumimoji="1" lang="en-US" altLang="zh-CN" sz="2800" b="1" dirty="0">
                <a:solidFill>
                  <a:srgbClr val="ED7D31"/>
                </a:solidFill>
                <a:latin typeface="微软雅黑" panose="020B0503020204020204" pitchFamily="34" charset="-122"/>
                <a:ea typeface="微软雅黑" panose="020B0503020204020204" pitchFamily="34" charset="-122"/>
              </a:rPr>
              <a:t> 2.0</a:t>
            </a:r>
            <a:r>
              <a:rPr kumimoji="1" lang="zh-CN" altLang="en-US" sz="2800" b="1" dirty="0">
                <a:solidFill>
                  <a:srgbClr val="ED7D31"/>
                </a:solidFill>
                <a:latin typeface="微软雅黑" panose="020B0503020204020204" pitchFamily="34" charset="-122"/>
                <a:ea typeface="微软雅黑" panose="020B0503020204020204" pitchFamily="34" charset="-122"/>
              </a:rPr>
              <a:t>的评估 </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112799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E</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Effect of the Attack on Node Voltages and System Frequency</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483FC1-011D-4E90-A893-7E2D7CF00C4C}"/>
              </a:ext>
            </a:extLst>
          </p:cNvPr>
          <p:cNvSpPr txBox="1"/>
          <p:nvPr/>
        </p:nvSpPr>
        <p:spPr>
          <a:xfrm>
            <a:off x="483395" y="1418710"/>
            <a:ext cx="10513218" cy="1342803"/>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rPr>
              <a:t>展示了新英格兰电网中不同攻击期间系统节点的电压分布和电网频率。图</a:t>
            </a:r>
            <a:r>
              <a:rPr lang="en-US" altLang="zh-CN" sz="1800" dirty="0">
                <a:effectLst/>
              </a:rPr>
              <a:t>10</a:t>
            </a:r>
            <a:r>
              <a:rPr lang="zh-CN" altLang="en-US" sz="1800" dirty="0">
                <a:effectLst/>
              </a:rPr>
              <a:t>显示了新英格兰电网在一个模拟时间间隔内的系统频率和电压分布</a:t>
            </a:r>
            <a:r>
              <a:rPr lang="zh-CN" altLang="en-US" sz="2000" dirty="0"/>
              <a:t> ，</a:t>
            </a:r>
            <a:r>
              <a:rPr lang="zh-CN" altLang="en-US" sz="1800" dirty="0">
                <a:effectLst/>
              </a:rPr>
              <a:t>在这个图中，①②③分别表示攻击时间、保护控制介入时间、系统恢复到正常状态时间、广域停电</a:t>
            </a:r>
            <a:r>
              <a:rPr lang="en-US" altLang="zh-CN" sz="1800" dirty="0">
                <a:effectLst/>
              </a:rPr>
              <a:t>(</a:t>
            </a:r>
            <a:r>
              <a:rPr lang="zh-CN" altLang="en-US" sz="1800" dirty="0">
                <a:effectLst/>
              </a:rPr>
              <a:t>电压崩溃</a:t>
            </a:r>
            <a:r>
              <a:rPr lang="en-US" altLang="zh-CN" sz="1800" dirty="0">
                <a:effectLst/>
              </a:rPr>
              <a:t>)</a:t>
            </a:r>
            <a:r>
              <a:rPr lang="zh-CN" altLang="en-US" sz="1800" dirty="0">
                <a:effectLst/>
              </a:rPr>
              <a:t>时间。</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3" name="图片 2">
            <a:extLst>
              <a:ext uri="{FF2B5EF4-FFF2-40B4-BE49-F238E27FC236}">
                <a16:creationId xmlns:a16="http://schemas.microsoft.com/office/drawing/2014/main" id="{185214AB-A6CB-D6C1-DED6-B6D07F4557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024" y="3089771"/>
            <a:ext cx="8207451" cy="3193057"/>
          </a:xfrm>
          <a:prstGeom prst="rect">
            <a:avLst/>
          </a:prstGeom>
        </p:spPr>
      </p:pic>
    </p:spTree>
    <p:extLst>
      <p:ext uri="{BB962C8B-B14F-4D97-AF65-F5344CB8AC3E}">
        <p14:creationId xmlns:p14="http://schemas.microsoft.com/office/powerpoint/2010/main" val="4151975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54990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r>
              <a:rPr kumimoji="1" lang="en-US" altLang="zh-CN" sz="2800" b="1" dirty="0" err="1">
                <a:solidFill>
                  <a:srgbClr val="ED7D31"/>
                </a:solidFill>
                <a:latin typeface="微软雅黑" panose="020B0503020204020204" pitchFamily="34" charset="-122"/>
                <a:ea typeface="微软雅黑" panose="020B0503020204020204" pitchFamily="34" charset="-122"/>
              </a:rPr>
              <a:t>MaDIoT</a:t>
            </a:r>
            <a:r>
              <a:rPr kumimoji="1" lang="en-US" altLang="zh-CN" sz="2800" b="1" dirty="0">
                <a:solidFill>
                  <a:srgbClr val="ED7D31"/>
                </a:solidFill>
                <a:latin typeface="微软雅黑" panose="020B0503020204020204" pitchFamily="34" charset="-122"/>
                <a:ea typeface="微软雅黑" panose="020B0503020204020204" pitchFamily="34" charset="-122"/>
              </a:rPr>
              <a:t> 2.0</a:t>
            </a:r>
            <a:r>
              <a:rPr kumimoji="1" lang="zh-CN" altLang="en-US" sz="2800" b="1" dirty="0">
                <a:solidFill>
                  <a:srgbClr val="ED7D31"/>
                </a:solidFill>
                <a:latin typeface="微软雅黑" panose="020B0503020204020204" pitchFamily="34" charset="-122"/>
                <a:ea typeface="微软雅黑" panose="020B0503020204020204" pitchFamily="34" charset="-122"/>
              </a:rPr>
              <a:t>的评估 </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1" y="967569"/>
            <a:ext cx="99083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F</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E</a:t>
            </a:r>
            <a:r>
              <a:rPr lang="en-US" altLang="zh-CN" sz="2400" b="1" dirty="0" err="1">
                <a:solidFill>
                  <a:srgbClr val="5B9BD5">
                    <a:lumMod val="75000"/>
                  </a:srgbClr>
                </a:solidFill>
                <a:latin typeface="微软雅黑" panose="020B0503020204020204" pitchFamily="34" charset="-122"/>
                <a:ea typeface="微软雅黑" panose="020B0503020204020204" pitchFamily="34" charset="-122"/>
              </a:rPr>
              <a:t>ffect</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 of Botnet Time Delay on the Attack’s Performance</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E0AD7651-BB60-7491-4A23-1CD984B0CD2C}"/>
              </a:ext>
            </a:extLst>
          </p:cNvPr>
          <p:cNvSpPr txBox="1"/>
          <p:nvPr/>
        </p:nvSpPr>
        <p:spPr>
          <a:xfrm>
            <a:off x="497970" y="1484803"/>
            <a:ext cx="6560055" cy="4204934"/>
          </a:xfrm>
          <a:prstGeom prst="rect">
            <a:avLst/>
          </a:prstGeom>
          <a:noFill/>
        </p:spPr>
        <p:txBody>
          <a:bodyPr wrap="square">
            <a:spAutoFit/>
          </a:bodyPr>
          <a:lstStyle/>
          <a:p>
            <a:pPr marL="342900" indent="-342900">
              <a:lnSpc>
                <a:spcPct val="150000"/>
              </a:lnSpc>
              <a:buFont typeface="Wingdings" panose="05000000000000000000" pitchFamily="2" charset="2"/>
              <a:buChar char="u"/>
            </a:pPr>
            <a:r>
              <a:rPr lang="zh-CN" altLang="en-US" sz="1800" dirty="0">
                <a:effectLst/>
                <a:latin typeface="unset"/>
              </a:rPr>
              <a:t>在以前的工作中，一个没有被研究的重要因素是</a:t>
            </a:r>
            <a:r>
              <a:rPr lang="en-US" altLang="zh-CN" sz="1800" dirty="0">
                <a:effectLst/>
                <a:latin typeface="unset"/>
              </a:rPr>
              <a:t>botnet</a:t>
            </a:r>
            <a:r>
              <a:rPr lang="zh-CN" altLang="en-US" sz="1800" dirty="0">
                <a:effectLst/>
                <a:latin typeface="unset"/>
              </a:rPr>
              <a:t>在操纵需求攻击时激活的网络延迟。</a:t>
            </a:r>
            <a:endParaRPr lang="en-US" altLang="zh-CN" sz="1800" dirty="0">
              <a:effectLst/>
              <a:latin typeface="unset"/>
            </a:endParaRPr>
          </a:p>
          <a:p>
            <a:pPr marL="342900" indent="-342900">
              <a:lnSpc>
                <a:spcPct val="150000"/>
              </a:lnSpc>
              <a:buFont typeface="Wingdings" panose="05000000000000000000" pitchFamily="2" charset="2"/>
              <a:buChar char="u"/>
            </a:pPr>
            <a:r>
              <a:rPr lang="zh-CN" altLang="en-US" sz="1800" dirty="0">
                <a:effectLst/>
                <a:latin typeface="unset"/>
              </a:rPr>
              <a:t>实际上，由于底层通信网络的延迟和随机性，攻击者无法同时激活</a:t>
            </a:r>
            <a:r>
              <a:rPr lang="en-US" altLang="zh-CN" sz="1800" dirty="0">
                <a:effectLst/>
                <a:latin typeface="unset"/>
              </a:rPr>
              <a:t>/</a:t>
            </a:r>
            <a:r>
              <a:rPr lang="zh-CN" altLang="en-US" sz="1800" dirty="0">
                <a:effectLst/>
                <a:latin typeface="unset"/>
              </a:rPr>
              <a:t>停用僵尸网络中的</a:t>
            </a:r>
            <a:r>
              <a:rPr lang="en-US" altLang="zh-CN" sz="1800" dirty="0">
                <a:effectLst/>
                <a:latin typeface="unset"/>
              </a:rPr>
              <a:t>bot</a:t>
            </a:r>
            <a:r>
              <a:rPr lang="zh-CN" altLang="en-US" sz="1800" dirty="0">
                <a:effectLst/>
                <a:latin typeface="unset"/>
              </a:rPr>
              <a:t>。为了建模与不同</a:t>
            </a:r>
            <a:r>
              <a:rPr lang="en-US" altLang="zh-CN" sz="1800" dirty="0">
                <a:effectLst/>
                <a:latin typeface="unset"/>
              </a:rPr>
              <a:t>bot</a:t>
            </a:r>
            <a:r>
              <a:rPr lang="zh-CN" altLang="en-US" sz="1800" dirty="0">
                <a:effectLst/>
                <a:latin typeface="unset"/>
              </a:rPr>
              <a:t>相关的网络延迟，考虑了一个正态概率分布函数</a:t>
            </a:r>
            <a:r>
              <a:rPr lang="en-US" altLang="zh-CN" sz="1800" dirty="0">
                <a:effectLst/>
                <a:latin typeface="unset"/>
              </a:rPr>
              <a:t>(pdf)</a:t>
            </a:r>
            <a:r>
              <a:rPr lang="zh-CN" altLang="en-US" sz="1800" dirty="0">
                <a:effectLst/>
                <a:latin typeface="unset"/>
              </a:rPr>
              <a:t>的网络延迟。</a:t>
            </a:r>
            <a:endParaRPr lang="en-US" altLang="zh-CN" sz="1800" dirty="0">
              <a:effectLst/>
              <a:latin typeface="unset"/>
            </a:endParaRPr>
          </a:p>
          <a:p>
            <a:pPr marL="342900" indent="-342900">
              <a:lnSpc>
                <a:spcPct val="150000"/>
              </a:lnSpc>
              <a:buFont typeface="Wingdings" panose="05000000000000000000" pitchFamily="2" charset="2"/>
              <a:buChar char="u"/>
            </a:pPr>
            <a:r>
              <a:rPr lang="zh-CN" altLang="en-US" sz="1800" dirty="0">
                <a:effectLst/>
                <a:latin typeface="unset"/>
              </a:rPr>
              <a:t>图</a:t>
            </a:r>
            <a:r>
              <a:rPr lang="en-US" altLang="zh-CN" sz="1800" dirty="0">
                <a:effectLst/>
                <a:latin typeface="unset"/>
              </a:rPr>
              <a:t>11</a:t>
            </a:r>
            <a:r>
              <a:rPr lang="zh-CN" altLang="en-US" sz="1800" dirty="0">
                <a:effectLst/>
                <a:latin typeface="unset"/>
              </a:rPr>
              <a:t>描述了不同攻击方法的成功率与新英格兰电网中正常</a:t>
            </a:r>
            <a:r>
              <a:rPr lang="en-US" altLang="zh-CN" sz="1800" dirty="0">
                <a:effectLst/>
                <a:latin typeface="unset"/>
              </a:rPr>
              <a:t>pdf</a:t>
            </a:r>
            <a:r>
              <a:rPr lang="zh-CN" altLang="en-US" sz="1800" dirty="0">
                <a:effectLst/>
                <a:latin typeface="unset"/>
              </a:rPr>
              <a:t>的不同平均值的对比。</a:t>
            </a:r>
            <a:endParaRPr lang="en-US" altLang="zh-CN" sz="1800" dirty="0">
              <a:effectLst/>
              <a:latin typeface="unset"/>
            </a:endParaRPr>
          </a:p>
          <a:p>
            <a:pPr marL="342900" indent="-342900">
              <a:lnSpc>
                <a:spcPct val="150000"/>
              </a:lnSpc>
              <a:buFont typeface="Wingdings" panose="05000000000000000000" pitchFamily="2" charset="2"/>
              <a:buChar char="u"/>
            </a:pPr>
            <a:r>
              <a:rPr lang="zh-CN" altLang="en-US" sz="1800" dirty="0">
                <a:effectLst/>
                <a:latin typeface="unset"/>
              </a:rPr>
              <a:t>可以看出，通信网络的时延对本文提出的攻击方法和之前的攻击方法都没有明显的影响。在研究的电力系统中，</a:t>
            </a:r>
            <a:r>
              <a:rPr lang="en-US" altLang="zh-CN" sz="1800" dirty="0" err="1">
                <a:effectLst/>
                <a:latin typeface="unset"/>
              </a:rPr>
              <a:t>MaDIoT</a:t>
            </a:r>
            <a:r>
              <a:rPr lang="en-US" altLang="zh-CN" sz="1800" dirty="0">
                <a:effectLst/>
                <a:latin typeface="unset"/>
              </a:rPr>
              <a:t> 2.0</a:t>
            </a:r>
            <a:r>
              <a:rPr lang="zh-CN" altLang="en-US" sz="1800" dirty="0">
                <a:effectLst/>
                <a:latin typeface="unset"/>
              </a:rPr>
              <a:t>攻击仍然有很高的机会造成系统范围内的停电。</a:t>
            </a:r>
            <a:endParaRPr lang="zh-CN" altLang="en-US" sz="2000" dirty="0"/>
          </a:p>
        </p:txBody>
      </p:sp>
      <p:pic>
        <p:nvPicPr>
          <p:cNvPr id="3" name="图片 2">
            <a:extLst>
              <a:ext uri="{FF2B5EF4-FFF2-40B4-BE49-F238E27FC236}">
                <a16:creationId xmlns:a16="http://schemas.microsoft.com/office/drawing/2014/main" id="{E0C17052-8609-27EF-E7E5-AFFA2ECB7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7588" y="2111095"/>
            <a:ext cx="4688392" cy="2635809"/>
          </a:xfrm>
          <a:prstGeom prst="rect">
            <a:avLst/>
          </a:prstGeom>
        </p:spPr>
      </p:pic>
    </p:spTree>
    <p:extLst>
      <p:ext uri="{BB962C8B-B14F-4D97-AF65-F5344CB8AC3E}">
        <p14:creationId xmlns:p14="http://schemas.microsoft.com/office/powerpoint/2010/main" val="1184730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54990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r>
              <a:rPr kumimoji="1" lang="en-US" altLang="zh-CN" sz="2800" b="1" dirty="0" err="1">
                <a:solidFill>
                  <a:srgbClr val="ED7D31"/>
                </a:solidFill>
                <a:latin typeface="微软雅黑" panose="020B0503020204020204" pitchFamily="34" charset="-122"/>
                <a:ea typeface="微软雅黑" panose="020B0503020204020204" pitchFamily="34" charset="-122"/>
              </a:rPr>
              <a:t>MaDIoT</a:t>
            </a:r>
            <a:r>
              <a:rPr kumimoji="1" lang="en-US" altLang="zh-CN" sz="2800" b="1" dirty="0">
                <a:solidFill>
                  <a:srgbClr val="ED7D31"/>
                </a:solidFill>
                <a:latin typeface="微软雅黑" panose="020B0503020204020204" pitchFamily="34" charset="-122"/>
                <a:ea typeface="微软雅黑" panose="020B0503020204020204" pitchFamily="34" charset="-122"/>
              </a:rPr>
              <a:t> 2.0</a:t>
            </a:r>
            <a:r>
              <a:rPr kumimoji="1" lang="zh-CN" altLang="en-US" sz="2800" b="1" dirty="0">
                <a:solidFill>
                  <a:srgbClr val="ED7D31"/>
                </a:solidFill>
                <a:latin typeface="微软雅黑" panose="020B0503020204020204" pitchFamily="34" charset="-122"/>
                <a:ea typeface="微软雅黑" panose="020B0503020204020204" pitchFamily="34" charset="-122"/>
              </a:rPr>
              <a:t>的评估 </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573880" y="967569"/>
            <a:ext cx="912256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5B9BD5">
                    <a:lumMod val="75000"/>
                  </a:srgbClr>
                </a:solidFill>
                <a:latin typeface="微软雅黑" panose="020B0503020204020204" pitchFamily="34" charset="-122"/>
                <a:ea typeface="微软雅黑" panose="020B0503020204020204" pitchFamily="34" charset="-122"/>
              </a:rPr>
              <a:t>G</a:t>
            </a:r>
            <a:r>
              <a:rPr kumimoji="0" lang="en-US" altLang="zh-CN"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 </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Effect of Available Bots in System Nodes</a:t>
            </a:r>
            <a:endParaRPr kumimoji="0" lang="zh-CN" altLang="en-US" sz="24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E0AD7651-BB60-7491-4A23-1CD984B0CD2C}"/>
              </a:ext>
            </a:extLst>
          </p:cNvPr>
          <p:cNvSpPr txBox="1"/>
          <p:nvPr/>
        </p:nvSpPr>
        <p:spPr>
          <a:xfrm>
            <a:off x="511968" y="1538055"/>
            <a:ext cx="10903744" cy="1538883"/>
          </a:xfrm>
          <a:prstGeom prst="rect">
            <a:avLst/>
          </a:prstGeom>
          <a:noFill/>
        </p:spPr>
        <p:txBody>
          <a:bodyPr wrap="square">
            <a:spAutoFit/>
          </a:bodyPr>
          <a:lstStyle/>
          <a:p>
            <a:pPr marL="342900" indent="-342900">
              <a:buFont typeface="Wingdings" panose="05000000000000000000" pitchFamily="2" charset="2"/>
              <a:buChar char="u"/>
            </a:pPr>
            <a:r>
              <a:rPr lang="en-US" altLang="zh-CN" dirty="0" err="1">
                <a:effectLst/>
                <a:latin typeface="unset"/>
              </a:rPr>
              <a:t>MaDIoT</a:t>
            </a:r>
            <a:r>
              <a:rPr lang="en-US" altLang="zh-CN" dirty="0">
                <a:effectLst/>
                <a:latin typeface="unset"/>
              </a:rPr>
              <a:t> 2.0</a:t>
            </a:r>
            <a:r>
              <a:rPr lang="zh-CN" altLang="en-US" dirty="0">
                <a:effectLst/>
                <a:latin typeface="unset"/>
              </a:rPr>
              <a:t>需要更少的受损设备，但它也要求攻击者在所有节点都存在</a:t>
            </a:r>
            <a:r>
              <a:rPr lang="zh-CN" altLang="en-US" dirty="0"/>
              <a:t> </a:t>
            </a:r>
            <a:endParaRPr lang="en-US" altLang="zh-CN" dirty="0"/>
          </a:p>
          <a:p>
            <a:pPr marL="342900" indent="-342900">
              <a:buFont typeface="Wingdings" panose="05000000000000000000" pitchFamily="2" charset="2"/>
              <a:buChar char="u"/>
            </a:pPr>
            <a:r>
              <a:rPr lang="zh-CN" altLang="en-US" sz="1800" dirty="0">
                <a:effectLst/>
                <a:latin typeface="unset"/>
              </a:rPr>
              <a:t>图</a:t>
            </a:r>
            <a:r>
              <a:rPr lang="en-US" altLang="zh-CN" sz="1800" dirty="0">
                <a:effectLst/>
                <a:latin typeface="unset"/>
              </a:rPr>
              <a:t>12</a:t>
            </a:r>
            <a:r>
              <a:rPr lang="zh-CN" altLang="en-US" sz="1800" dirty="0">
                <a:effectLst/>
                <a:latin typeface="unset"/>
              </a:rPr>
              <a:t>显示了由高功率</a:t>
            </a:r>
            <a:r>
              <a:rPr lang="en-US" altLang="zh-CN" sz="1800" dirty="0">
                <a:effectLst/>
                <a:latin typeface="unset"/>
              </a:rPr>
              <a:t>bot</a:t>
            </a:r>
            <a:r>
              <a:rPr lang="zh-CN" altLang="en-US" sz="1800" dirty="0">
                <a:effectLst/>
                <a:latin typeface="unset"/>
              </a:rPr>
              <a:t>组成的不同节点覆盖情况下</a:t>
            </a:r>
            <a:r>
              <a:rPr lang="en-US" altLang="zh-CN" sz="1800" dirty="0" err="1">
                <a:effectLst/>
                <a:latin typeface="unset"/>
              </a:rPr>
              <a:t>MaDIoT</a:t>
            </a:r>
            <a:r>
              <a:rPr lang="en-US" altLang="zh-CN" sz="1800" dirty="0">
                <a:effectLst/>
                <a:latin typeface="unset"/>
              </a:rPr>
              <a:t> 2.0</a:t>
            </a:r>
            <a:r>
              <a:rPr lang="zh-CN" altLang="en-US" sz="1800" dirty="0">
                <a:effectLst/>
                <a:latin typeface="unset"/>
              </a:rPr>
              <a:t>攻击的性能。虽然随着拥有高瓦数</a:t>
            </a:r>
            <a:r>
              <a:rPr lang="en-US" altLang="zh-CN" sz="1800" dirty="0">
                <a:effectLst/>
                <a:latin typeface="unset"/>
              </a:rPr>
              <a:t>bot</a:t>
            </a:r>
            <a:r>
              <a:rPr lang="zh-CN" altLang="en-US" sz="1800" dirty="0">
                <a:effectLst/>
                <a:latin typeface="unset"/>
              </a:rPr>
              <a:t>的节点数量的减少，攻击性能有所下降，但</a:t>
            </a:r>
            <a:r>
              <a:rPr lang="en-US" altLang="zh-CN" sz="1800" dirty="0" err="1">
                <a:effectLst/>
                <a:latin typeface="unset"/>
              </a:rPr>
              <a:t>MaDIoT</a:t>
            </a:r>
            <a:r>
              <a:rPr lang="en-US" altLang="zh-CN" sz="1800" dirty="0">
                <a:effectLst/>
                <a:latin typeface="unset"/>
              </a:rPr>
              <a:t> 2.0</a:t>
            </a:r>
            <a:r>
              <a:rPr lang="zh-CN" altLang="en-US" sz="1800" dirty="0">
                <a:effectLst/>
                <a:latin typeface="unset"/>
              </a:rPr>
              <a:t>的攻击成功率仍然高于</a:t>
            </a:r>
            <a:r>
              <a:rPr lang="en-US" altLang="zh-CN" sz="1800" dirty="0" err="1">
                <a:effectLst/>
                <a:latin typeface="unset"/>
              </a:rPr>
              <a:t>MaDIoT</a:t>
            </a:r>
            <a:r>
              <a:rPr lang="en-US" altLang="zh-CN" sz="1800" dirty="0">
                <a:effectLst/>
                <a:latin typeface="unset"/>
              </a:rPr>
              <a:t> 1.0</a:t>
            </a:r>
            <a:r>
              <a:rPr lang="zh-CN" altLang="en-US" sz="1800" dirty="0">
                <a:effectLst/>
                <a:latin typeface="unset"/>
              </a:rPr>
              <a:t>。</a:t>
            </a:r>
            <a:endParaRPr lang="en-US" altLang="zh-CN" sz="1800" dirty="0">
              <a:effectLst/>
              <a:latin typeface="unset"/>
            </a:endParaRPr>
          </a:p>
          <a:p>
            <a:pPr marL="342900" indent="-342900">
              <a:buFont typeface="Wingdings" panose="05000000000000000000" pitchFamily="2" charset="2"/>
              <a:buChar char="u"/>
            </a:pPr>
            <a:r>
              <a:rPr lang="zh-CN" altLang="en-US" sz="1800" dirty="0">
                <a:effectLst/>
                <a:latin typeface="unset"/>
              </a:rPr>
              <a:t>在实践中，有许多高瓦数的物联网设备可能在每个网格节点中被破坏。智能高压交流系统和电动汽车只是两类高功率设备，它们可能被攻击者作为僵尸网络的一部分而破坏和利用。</a:t>
            </a:r>
            <a:r>
              <a:rPr lang="zh-CN" altLang="en-US" sz="2000" dirty="0"/>
              <a:t> </a:t>
            </a:r>
          </a:p>
        </p:txBody>
      </p:sp>
      <p:pic>
        <p:nvPicPr>
          <p:cNvPr id="3" name="图片 2">
            <a:extLst>
              <a:ext uri="{FF2B5EF4-FFF2-40B4-BE49-F238E27FC236}">
                <a16:creationId xmlns:a16="http://schemas.microsoft.com/office/drawing/2014/main" id="{780B235D-BE14-01FB-7379-BE5BA81DC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0135" y="3100427"/>
            <a:ext cx="6157889" cy="3168103"/>
          </a:xfrm>
          <a:prstGeom prst="rect">
            <a:avLst/>
          </a:prstGeom>
        </p:spPr>
      </p:pic>
    </p:spTree>
    <p:extLst>
      <p:ext uri="{BB962C8B-B14F-4D97-AF65-F5344CB8AC3E}">
        <p14:creationId xmlns:p14="http://schemas.microsoft.com/office/powerpoint/2010/main" val="3575301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54332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-Alvaro A. Cardenas</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a:extLst>
              <a:ext uri="{FF2B5EF4-FFF2-40B4-BE49-F238E27FC236}">
                <a16:creationId xmlns:a16="http://schemas.microsoft.com/office/drawing/2014/main" id="{9D593E92-261E-7EB2-C47D-40CDE3051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810" y="628162"/>
            <a:ext cx="1687513" cy="226695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6738796B-0332-A612-00F3-FD7ED471E09A}"/>
              </a:ext>
            </a:extLst>
          </p:cNvPr>
          <p:cNvSpPr txBox="1"/>
          <p:nvPr/>
        </p:nvSpPr>
        <p:spPr>
          <a:xfrm>
            <a:off x="33363" y="2723286"/>
            <a:ext cx="5359769" cy="3782895"/>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加州大学圣克鲁斯分校计算机科学与工程系副教授。加入 </a:t>
            </a:r>
            <a:r>
              <a:rPr lang="en-US" altLang="zh-CN" dirty="0">
                <a:latin typeface="微软雅黑" panose="020B0503020204020204" pitchFamily="34" charset="-122"/>
                <a:ea typeface="微软雅黑" panose="020B0503020204020204" pitchFamily="34" charset="-122"/>
              </a:rPr>
              <a:t>UCSC </a:t>
            </a:r>
            <a:r>
              <a:rPr lang="zh-CN" altLang="en-US" dirty="0">
                <a:latin typeface="微软雅黑" panose="020B0503020204020204" pitchFamily="34" charset="-122"/>
                <a:ea typeface="微软雅黑" panose="020B0503020204020204" pitchFamily="34" charset="-122"/>
              </a:rPr>
              <a:t>之前，德克萨斯大学达拉斯分校的副教授、加州大学伯克利分校的博士后学者和富士通实验室的研究人员。</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马里兰大学帕克学院的硕士和博士学位，哥伦比亚安第斯学士学位。</a:t>
            </a:r>
          </a:p>
          <a:p>
            <a:pPr>
              <a:lnSpc>
                <a:spcPct val="150000"/>
              </a:lnSpc>
            </a:pPr>
            <a:r>
              <a:rPr lang="zh-CN" altLang="en-US" dirty="0">
                <a:latin typeface="微软雅黑" panose="020B0503020204020204" pitchFamily="34" charset="-122"/>
                <a:ea typeface="微软雅黑" panose="020B0503020204020204" pitchFamily="34" charset="-122"/>
              </a:rPr>
              <a:t>研究兴趣集中在信息物理系统和物联网安全和隐私，包括自动驾驶汽车、无人机、智能家居设备以及控制电网和其他关键基础设施的 </a:t>
            </a:r>
            <a:r>
              <a:rPr lang="en-US" altLang="zh-CN" dirty="0">
                <a:latin typeface="微软雅黑" panose="020B0503020204020204" pitchFamily="34" charset="-122"/>
                <a:ea typeface="微软雅黑" panose="020B0503020204020204" pitchFamily="34" charset="-122"/>
              </a:rPr>
              <a:t>SCADA </a:t>
            </a:r>
            <a:r>
              <a:rPr lang="zh-CN" altLang="en-US" dirty="0">
                <a:latin typeface="微软雅黑" panose="020B0503020204020204" pitchFamily="34" charset="-122"/>
                <a:ea typeface="微软雅黑" panose="020B0503020204020204" pitchFamily="34" charset="-122"/>
              </a:rPr>
              <a:t>系统</a:t>
            </a:r>
          </a:p>
        </p:txBody>
      </p:sp>
      <p:pic>
        <p:nvPicPr>
          <p:cNvPr id="6" name="图片 5">
            <a:extLst>
              <a:ext uri="{FF2B5EF4-FFF2-40B4-BE49-F238E27FC236}">
                <a16:creationId xmlns:a16="http://schemas.microsoft.com/office/drawing/2014/main" id="{B2C20D3E-679A-4B1A-F342-365E3AC4432A}"/>
              </a:ext>
            </a:extLst>
          </p:cNvPr>
          <p:cNvPicPr>
            <a:picLocks noChangeAspect="1"/>
          </p:cNvPicPr>
          <p:nvPr/>
        </p:nvPicPr>
        <p:blipFill>
          <a:blip r:embed="rId5"/>
          <a:stretch>
            <a:fillRect/>
          </a:stretch>
        </p:blipFill>
        <p:spPr>
          <a:xfrm>
            <a:off x="5447876" y="939557"/>
            <a:ext cx="6744124" cy="5167312"/>
          </a:xfrm>
          <a:prstGeom prst="rect">
            <a:avLst/>
          </a:prstGeom>
        </p:spPr>
      </p:pic>
    </p:spTree>
    <p:extLst>
      <p:ext uri="{BB962C8B-B14F-4D97-AF65-F5344CB8AC3E}">
        <p14:creationId xmlns:p14="http://schemas.microsoft.com/office/powerpoint/2010/main" val="1145002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54990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rPr>
              <a:t>Evaluation-</a:t>
            </a:r>
            <a:r>
              <a:rPr kumimoji="1" lang="en-US" altLang="zh-CN" sz="2800" b="1" dirty="0" err="1">
                <a:solidFill>
                  <a:srgbClr val="ED7D31"/>
                </a:solidFill>
                <a:latin typeface="微软雅黑" panose="020B0503020204020204" pitchFamily="34" charset="-122"/>
                <a:ea typeface="微软雅黑" panose="020B0503020204020204" pitchFamily="34" charset="-122"/>
              </a:rPr>
              <a:t>MaDIoT</a:t>
            </a:r>
            <a:r>
              <a:rPr kumimoji="1" lang="en-US" altLang="zh-CN" sz="2800" b="1" dirty="0">
                <a:solidFill>
                  <a:srgbClr val="ED7D31"/>
                </a:solidFill>
                <a:latin typeface="微软雅黑" panose="020B0503020204020204" pitchFamily="34" charset="-122"/>
                <a:ea typeface="微软雅黑" panose="020B0503020204020204" pitchFamily="34" charset="-122"/>
              </a:rPr>
              <a:t> 2.0</a:t>
            </a:r>
            <a:r>
              <a:rPr kumimoji="1" lang="zh-CN" altLang="en-US" sz="2800" b="1" dirty="0">
                <a:solidFill>
                  <a:srgbClr val="ED7D31"/>
                </a:solidFill>
                <a:latin typeface="微软雅黑" panose="020B0503020204020204" pitchFamily="34" charset="-122"/>
                <a:ea typeface="微软雅黑" panose="020B0503020204020204" pitchFamily="34" charset="-122"/>
              </a:rPr>
              <a:t>的评估 </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CAEE5A3-B35B-49E2-A441-34D4E932E912}"/>
              </a:ext>
            </a:extLst>
          </p:cNvPr>
          <p:cNvSpPr txBox="1"/>
          <p:nvPr/>
        </p:nvSpPr>
        <p:spPr>
          <a:xfrm>
            <a:off x="473869" y="869969"/>
            <a:ext cx="451246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H. </a:t>
            </a:r>
            <a:r>
              <a:rPr lang="en-US" altLang="zh-CN" sz="2000" b="1" dirty="0">
                <a:solidFill>
                  <a:srgbClr val="5B9BD5">
                    <a:lumMod val="75000"/>
                  </a:srgbClr>
                </a:solidFill>
                <a:latin typeface="微软雅黑" panose="020B0503020204020204" pitchFamily="34" charset="-122"/>
                <a:ea typeface="微软雅黑" panose="020B0503020204020204" pitchFamily="34" charset="-122"/>
              </a:rPr>
              <a:t>Effect of Line Parameter Errors</a:t>
            </a:r>
            <a:endParaRPr kumimoji="0" lang="zh-CN" altLang="en-US" sz="20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86D03BD5-B742-5638-C840-448D7A4E8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4517" y="3315481"/>
            <a:ext cx="4523741" cy="2511741"/>
          </a:xfrm>
          <a:prstGeom prst="rect">
            <a:avLst/>
          </a:prstGeom>
        </p:spPr>
      </p:pic>
      <p:sp>
        <p:nvSpPr>
          <p:cNvPr id="20" name="文本框 19">
            <a:extLst>
              <a:ext uri="{FF2B5EF4-FFF2-40B4-BE49-F238E27FC236}">
                <a16:creationId xmlns:a16="http://schemas.microsoft.com/office/drawing/2014/main" id="{831023EC-7319-D84B-BA29-3BF0BE32C6BD}"/>
              </a:ext>
            </a:extLst>
          </p:cNvPr>
          <p:cNvSpPr txBox="1"/>
          <p:nvPr/>
        </p:nvSpPr>
        <p:spPr>
          <a:xfrm>
            <a:off x="892969" y="1395579"/>
            <a:ext cx="9917906" cy="2127634"/>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1800" dirty="0" err="1">
                <a:effectLst/>
              </a:rPr>
              <a:t>MaDIoT</a:t>
            </a:r>
            <a:r>
              <a:rPr lang="en-US" altLang="zh-CN" sz="1800" dirty="0">
                <a:effectLst/>
              </a:rPr>
              <a:t> 2.0</a:t>
            </a:r>
            <a:r>
              <a:rPr lang="zh-CN" altLang="en-US" sz="1800" dirty="0">
                <a:effectLst/>
              </a:rPr>
              <a:t>攻击的另一个重要方面是它们对攻击者估计错误的性能敏感性</a:t>
            </a:r>
            <a:r>
              <a:rPr lang="zh-CN" altLang="en-US" dirty="0"/>
              <a:t> </a:t>
            </a:r>
            <a:endParaRPr lang="en-US" altLang="zh-CN" dirty="0"/>
          </a:p>
          <a:p>
            <a:pPr marL="285750" indent="-285750">
              <a:lnSpc>
                <a:spcPct val="150000"/>
              </a:lnSpc>
              <a:buFont typeface="Wingdings" panose="05000000000000000000" pitchFamily="2" charset="2"/>
              <a:buChar char="p"/>
            </a:pPr>
            <a:r>
              <a:rPr lang="zh-CN" altLang="en-US" sz="1800" dirty="0">
                <a:effectLst/>
              </a:rPr>
              <a:t>图</a:t>
            </a:r>
            <a:r>
              <a:rPr lang="en-US" altLang="zh-CN" sz="1800" dirty="0">
                <a:effectLst/>
              </a:rPr>
              <a:t>13</a:t>
            </a:r>
            <a:r>
              <a:rPr lang="zh-CN" altLang="en-US" sz="1800" dirty="0">
                <a:effectLst/>
              </a:rPr>
              <a:t>描述了</a:t>
            </a:r>
            <a:r>
              <a:rPr lang="en-US" altLang="zh-CN" sz="1800" dirty="0" err="1">
                <a:effectLst/>
              </a:rPr>
              <a:t>MaDIoT</a:t>
            </a:r>
            <a:r>
              <a:rPr lang="en-US" altLang="zh-CN" sz="1800" dirty="0">
                <a:effectLst/>
              </a:rPr>
              <a:t> 2.0</a:t>
            </a:r>
            <a:r>
              <a:rPr lang="zh-CN" altLang="en-US" sz="1800" dirty="0">
                <a:effectLst/>
              </a:rPr>
              <a:t>攻击的性能与新英格兰电网线路参数的平均误差之间的关系。从图中可以看出，攻击性能随着误差的增大而降低。</a:t>
            </a:r>
            <a:r>
              <a:rPr lang="zh-CN" altLang="en-US" dirty="0"/>
              <a:t> </a:t>
            </a:r>
            <a:endParaRPr lang="en-US" altLang="zh-CN" dirty="0"/>
          </a:p>
          <a:p>
            <a:pPr marL="285750" indent="-285750">
              <a:lnSpc>
                <a:spcPct val="150000"/>
              </a:lnSpc>
              <a:buFont typeface="Wingdings" panose="05000000000000000000" pitchFamily="2" charset="2"/>
              <a:buChar char="p"/>
            </a:pPr>
            <a:r>
              <a:rPr lang="zh-CN" altLang="en-US" sz="1800" dirty="0">
                <a:effectLst/>
              </a:rPr>
              <a:t>这种性能下降并不明显，在传输线参数存在合理估计精度的情况下，</a:t>
            </a:r>
            <a:r>
              <a:rPr lang="en-US" altLang="zh-CN" sz="1800" dirty="0" err="1">
                <a:effectLst/>
              </a:rPr>
              <a:t>MaDIoT</a:t>
            </a:r>
            <a:r>
              <a:rPr lang="en-US" altLang="zh-CN" sz="1800" dirty="0">
                <a:effectLst/>
              </a:rPr>
              <a:t> 2.0</a:t>
            </a:r>
            <a:r>
              <a:rPr lang="zh-CN" altLang="en-US" sz="1800" dirty="0">
                <a:effectLst/>
              </a:rPr>
              <a:t>攻击仍然相对有效</a:t>
            </a:r>
            <a:r>
              <a:rPr lang="zh-CN" altLang="en-US" dirty="0"/>
              <a:t> </a:t>
            </a:r>
          </a:p>
        </p:txBody>
      </p:sp>
    </p:spTree>
    <p:extLst>
      <p:ext uri="{BB962C8B-B14F-4D97-AF65-F5344CB8AC3E}">
        <p14:creationId xmlns:p14="http://schemas.microsoft.com/office/powerpoint/2010/main" val="3704123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4587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 Countermeasures</a:t>
            </a:r>
          </a:p>
        </p:txBody>
      </p:sp>
      <p:sp>
        <p:nvSpPr>
          <p:cNvPr id="12" name="文本框 11">
            <a:extLst>
              <a:ext uri="{FF2B5EF4-FFF2-40B4-BE49-F238E27FC236}">
                <a16:creationId xmlns:a16="http://schemas.microsoft.com/office/drawing/2014/main" id="{1B483FC1-011D-4E90-A893-7E2D7CF00C4C}"/>
              </a:ext>
            </a:extLst>
          </p:cNvPr>
          <p:cNvSpPr txBox="1"/>
          <p:nvPr/>
        </p:nvSpPr>
        <p:spPr>
          <a:xfrm>
            <a:off x="440530" y="1189818"/>
            <a:ext cx="11137107" cy="5082289"/>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rPr>
              <a:t>防止</a:t>
            </a:r>
            <a:r>
              <a:rPr lang="en-US" altLang="zh-CN" sz="1800" dirty="0" err="1">
                <a:effectLst/>
              </a:rPr>
              <a:t>MaDIoT</a:t>
            </a:r>
            <a:r>
              <a:rPr lang="en-US" altLang="zh-CN" sz="1800" dirty="0">
                <a:effectLst/>
              </a:rPr>
              <a:t> 2.0</a:t>
            </a:r>
            <a:r>
              <a:rPr lang="zh-CN" altLang="en-US" sz="1800" dirty="0">
                <a:effectLst/>
              </a:rPr>
              <a:t>攻击最有效的方法是更新电网的保护方案，以便在类似攻击造成的不可预测的冲击后恢复系统的稳定性。在实验中，可以看到低频减载</a:t>
            </a:r>
            <a:r>
              <a:rPr lang="en-US" altLang="zh-CN" sz="1800" dirty="0">
                <a:effectLst/>
              </a:rPr>
              <a:t>(UFLS)</a:t>
            </a:r>
            <a:r>
              <a:rPr lang="zh-CN" altLang="en-US" sz="1800" dirty="0">
                <a:effectLst/>
              </a:rPr>
              <a:t>和低压减载</a:t>
            </a:r>
            <a:r>
              <a:rPr lang="en-US" altLang="zh-CN" sz="1800" dirty="0">
                <a:effectLst/>
              </a:rPr>
              <a:t>UVLS</a:t>
            </a:r>
            <a:r>
              <a:rPr lang="zh-CN" altLang="en-US" sz="1800" dirty="0">
                <a:effectLst/>
              </a:rPr>
              <a:t>是</a:t>
            </a:r>
            <a:r>
              <a:rPr lang="en-US" altLang="zh-CN" sz="1800" dirty="0" err="1">
                <a:effectLst/>
              </a:rPr>
              <a:t>MaDIoT</a:t>
            </a:r>
            <a:r>
              <a:rPr lang="en-US" altLang="zh-CN" sz="1800" dirty="0">
                <a:effectLst/>
              </a:rPr>
              <a:t> 2.0</a:t>
            </a:r>
            <a:r>
              <a:rPr lang="zh-CN" altLang="en-US" sz="1800" dirty="0">
                <a:effectLst/>
              </a:rPr>
              <a:t>攻击中涉及的两种主要保护方案。</a:t>
            </a:r>
            <a:endParaRPr lang="en-US" altLang="zh-CN" sz="1800" dirty="0">
              <a:effectLst/>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rPr>
              <a:t>传统的</a:t>
            </a:r>
            <a:r>
              <a:rPr lang="en-US" altLang="zh-CN" sz="1800" dirty="0">
                <a:effectLst/>
              </a:rPr>
              <a:t>UFLS</a:t>
            </a:r>
            <a:r>
              <a:rPr lang="zh-CN" altLang="en-US" sz="1800" dirty="0">
                <a:effectLst/>
              </a:rPr>
              <a:t>和</a:t>
            </a:r>
            <a:r>
              <a:rPr lang="en-US" altLang="zh-CN" sz="1800" dirty="0">
                <a:effectLst/>
              </a:rPr>
              <a:t>UVLS</a:t>
            </a:r>
            <a:r>
              <a:rPr lang="zh-CN" altLang="en-US" sz="1800" dirty="0">
                <a:effectLst/>
              </a:rPr>
              <a:t>方案，当系统频率和电压严重下降后，如发电厂停运或重输电线的技术事件，电网负荷下降预定量。但是，系统操作员在配置时并不考虑</a:t>
            </a:r>
            <a:r>
              <a:rPr lang="en-US" altLang="zh-CN" sz="1800" dirty="0" err="1">
                <a:effectLst/>
              </a:rPr>
              <a:t>MaDIoT</a:t>
            </a:r>
            <a:r>
              <a:rPr lang="en-US" altLang="zh-CN" sz="1800" dirty="0">
                <a:effectLst/>
              </a:rPr>
              <a:t> 2.0</a:t>
            </a:r>
            <a:r>
              <a:rPr lang="zh-CN" altLang="en-US" sz="1800" dirty="0">
                <a:effectLst/>
              </a:rPr>
              <a:t>攻击等情况。当前的保护方案降低了系统在整个电网中均匀分布的负载</a:t>
            </a:r>
            <a:r>
              <a:rPr lang="zh-CN" altLang="en-US" dirty="0"/>
              <a:t>。但是，</a:t>
            </a:r>
            <a:r>
              <a:rPr lang="zh-CN" altLang="en-US" sz="1800" dirty="0">
                <a:effectLst/>
              </a:rPr>
              <a:t>在提出的物联网僵尸网络攻击之后，该策略无法保护电网并恢复电网。虽然修复这个问题的一种可能的方法是在发起攻击的地方丢弃负载，但很难检测和识别网格中</a:t>
            </a:r>
            <a:r>
              <a:rPr lang="en-US" altLang="zh-CN" sz="1800" dirty="0" err="1">
                <a:effectLst/>
              </a:rPr>
              <a:t>MaDIoT</a:t>
            </a:r>
            <a:r>
              <a:rPr lang="en-US" altLang="zh-CN" sz="1800" dirty="0">
                <a:effectLst/>
              </a:rPr>
              <a:t> 2.0</a:t>
            </a:r>
            <a:r>
              <a:rPr lang="zh-CN" altLang="en-US" sz="1800" dirty="0">
                <a:effectLst/>
              </a:rPr>
              <a:t>攻击的位置。原因在于，从系统监控的角度来看，很难区分自然负载变化或技术事件与</a:t>
            </a:r>
            <a:r>
              <a:rPr lang="en-US" altLang="zh-CN" sz="1800" dirty="0" err="1">
                <a:effectLst/>
              </a:rPr>
              <a:t>MaDIoT</a:t>
            </a:r>
            <a:r>
              <a:rPr lang="en-US" altLang="zh-CN" sz="1800" dirty="0">
                <a:effectLst/>
              </a:rPr>
              <a:t> 2.0</a:t>
            </a:r>
            <a:r>
              <a:rPr lang="zh-CN" altLang="en-US" sz="1800" dirty="0">
                <a:effectLst/>
              </a:rPr>
              <a:t>攻击。</a:t>
            </a:r>
            <a:r>
              <a:rPr lang="zh-CN" altLang="en-US" sz="2000" dirty="0"/>
              <a:t> </a:t>
            </a:r>
            <a:endParaRPr lang="en-US" altLang="zh-CN" sz="2000"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800" dirty="0">
                <a:effectLst/>
              </a:rPr>
              <a:t>利用电网节点电压下降率是检测需求攻击操纵区域的有效指标之一。在物联网僵尸网络攻击过程中，靠近被攻击节点的节点电压下降率远高于远节点。因此，对现有保护方案的设置进行了修改，使其首先在电压下降率大于其他节点的节点上降低系统负载。该自适应保护方案可以减轻攻击区域的负载，帮助系统从攻击中恢复。</a:t>
            </a:r>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07581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3513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Countermeasures</a:t>
            </a:r>
          </a:p>
        </p:txBody>
      </p:sp>
      <p:pic>
        <p:nvPicPr>
          <p:cNvPr id="4" name="图片 3">
            <a:extLst>
              <a:ext uri="{FF2B5EF4-FFF2-40B4-BE49-F238E27FC236}">
                <a16:creationId xmlns:a16="http://schemas.microsoft.com/office/drawing/2014/main" id="{AF435D6B-67B3-2B1E-4A30-2791EA828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350" y="3429000"/>
            <a:ext cx="4765103" cy="2658523"/>
          </a:xfrm>
          <a:prstGeom prst="rect">
            <a:avLst/>
          </a:prstGeom>
        </p:spPr>
      </p:pic>
      <p:sp>
        <p:nvSpPr>
          <p:cNvPr id="13" name="文本框 12">
            <a:extLst>
              <a:ext uri="{FF2B5EF4-FFF2-40B4-BE49-F238E27FC236}">
                <a16:creationId xmlns:a16="http://schemas.microsoft.com/office/drawing/2014/main" id="{D3CF8FE7-F90A-9866-61CA-20D152267546}"/>
              </a:ext>
            </a:extLst>
          </p:cNvPr>
          <p:cNvSpPr txBox="1"/>
          <p:nvPr/>
        </p:nvSpPr>
        <p:spPr>
          <a:xfrm>
            <a:off x="1052513" y="1234773"/>
            <a:ext cx="9882188" cy="129663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rPr>
              <a:t>图</a:t>
            </a:r>
            <a:r>
              <a:rPr lang="en-US" altLang="zh-CN" sz="1800" dirty="0">
                <a:effectLst/>
              </a:rPr>
              <a:t>15</a:t>
            </a:r>
            <a:r>
              <a:rPr lang="zh-CN" altLang="en-US" sz="1800" dirty="0">
                <a:effectLst/>
              </a:rPr>
              <a:t>说明了在新英格兰电网中使用解释的逻辑修改</a:t>
            </a:r>
            <a:r>
              <a:rPr lang="en-US" altLang="zh-CN" sz="1800" dirty="0">
                <a:effectLst/>
              </a:rPr>
              <a:t>UFLS</a:t>
            </a:r>
            <a:r>
              <a:rPr lang="zh-CN" altLang="en-US" sz="1800" dirty="0">
                <a:effectLst/>
              </a:rPr>
              <a:t>和</a:t>
            </a:r>
            <a:r>
              <a:rPr lang="en-US" altLang="zh-CN" sz="1800" dirty="0">
                <a:effectLst/>
              </a:rPr>
              <a:t>UVLS</a:t>
            </a:r>
            <a:r>
              <a:rPr lang="zh-CN" altLang="en-US" sz="1800" dirty="0">
                <a:effectLst/>
              </a:rPr>
              <a:t>方案后，对需求攻击的不同操纵性能。</a:t>
            </a:r>
            <a:endParaRPr lang="en-US" altLang="zh-CN" sz="1800" dirty="0">
              <a:effectLst/>
            </a:endParaRPr>
          </a:p>
          <a:p>
            <a:pPr marL="285750" indent="-285750">
              <a:lnSpc>
                <a:spcPct val="150000"/>
              </a:lnSpc>
              <a:buFont typeface="Wingdings" panose="05000000000000000000" pitchFamily="2" charset="2"/>
              <a:buChar char="p"/>
            </a:pPr>
            <a:r>
              <a:rPr lang="zh-CN" altLang="en-US" sz="1800" dirty="0">
                <a:effectLst/>
              </a:rPr>
              <a:t>可以看到，通过这种修改，所研究的攻击机制的</a:t>
            </a:r>
            <a:r>
              <a:rPr lang="en-US" altLang="zh-CN" sz="1800" dirty="0">
                <a:effectLst/>
              </a:rPr>
              <a:t>F-1</a:t>
            </a:r>
            <a:r>
              <a:rPr lang="zh-CN" altLang="en-US" sz="1800" dirty="0">
                <a:effectLst/>
              </a:rPr>
              <a:t>得分明显下降。</a:t>
            </a:r>
            <a:r>
              <a:rPr lang="zh-CN" altLang="en-US" dirty="0"/>
              <a:t> </a:t>
            </a:r>
          </a:p>
        </p:txBody>
      </p:sp>
    </p:spTree>
    <p:extLst>
      <p:ext uri="{BB962C8B-B14F-4D97-AF65-F5344CB8AC3E}">
        <p14:creationId xmlns:p14="http://schemas.microsoft.com/office/powerpoint/2010/main" val="348235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3513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Countermeasures</a:t>
            </a:r>
          </a:p>
        </p:txBody>
      </p:sp>
      <p:pic>
        <p:nvPicPr>
          <p:cNvPr id="3" name="图片 2">
            <a:extLst>
              <a:ext uri="{FF2B5EF4-FFF2-40B4-BE49-F238E27FC236}">
                <a16:creationId xmlns:a16="http://schemas.microsoft.com/office/drawing/2014/main" id="{E227F7F5-1B7B-29CC-AD23-7436D3A49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8864" y="1359064"/>
            <a:ext cx="4446146" cy="4065424"/>
          </a:xfrm>
          <a:prstGeom prst="rect">
            <a:avLst/>
          </a:prstGeom>
        </p:spPr>
      </p:pic>
      <p:sp>
        <p:nvSpPr>
          <p:cNvPr id="12" name="文本框 11">
            <a:extLst>
              <a:ext uri="{FF2B5EF4-FFF2-40B4-BE49-F238E27FC236}">
                <a16:creationId xmlns:a16="http://schemas.microsoft.com/office/drawing/2014/main" id="{28A4636E-F338-2CC0-7C69-85D0FF78377B}"/>
              </a:ext>
            </a:extLst>
          </p:cNvPr>
          <p:cNvSpPr txBox="1"/>
          <p:nvPr/>
        </p:nvSpPr>
        <p:spPr>
          <a:xfrm>
            <a:off x="540543" y="1791102"/>
            <a:ext cx="6536532" cy="2958630"/>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dirty="0"/>
              <a:t>图</a:t>
            </a:r>
            <a:r>
              <a:rPr lang="zh-CN" altLang="en-US" sz="1800" dirty="0">
                <a:effectLst/>
              </a:rPr>
              <a:t>描述了在新英格兰电网中考虑改进的自适应保护方案后，实施</a:t>
            </a:r>
            <a:r>
              <a:rPr lang="en-US" altLang="zh-CN" sz="1800" dirty="0" err="1">
                <a:effectLst/>
              </a:rPr>
              <a:t>MaDIoT</a:t>
            </a:r>
            <a:r>
              <a:rPr lang="en-US" altLang="zh-CN" sz="1800" dirty="0">
                <a:effectLst/>
              </a:rPr>
              <a:t> 2.0</a:t>
            </a:r>
            <a:r>
              <a:rPr lang="zh-CN" altLang="en-US" sz="1800" dirty="0">
                <a:effectLst/>
              </a:rPr>
              <a:t>攻击后的系统频率和电压分布。</a:t>
            </a:r>
            <a:endParaRPr lang="en-US" altLang="zh-CN" sz="1800" dirty="0">
              <a:effectLst/>
            </a:endParaRPr>
          </a:p>
          <a:p>
            <a:pPr marL="285750" indent="-285750">
              <a:lnSpc>
                <a:spcPct val="150000"/>
              </a:lnSpc>
              <a:buFont typeface="Wingdings" panose="05000000000000000000" pitchFamily="2" charset="2"/>
              <a:buChar char="p"/>
            </a:pPr>
            <a:r>
              <a:rPr lang="zh-CN" altLang="en-US" sz="1800" dirty="0">
                <a:effectLst/>
              </a:rPr>
              <a:t>可以看到，在攻击之后，系统将变得不稳定</a:t>
            </a:r>
            <a:r>
              <a:rPr lang="en-US" altLang="zh-CN" sz="1800" dirty="0">
                <a:effectLst/>
              </a:rPr>
              <a:t>;</a:t>
            </a:r>
            <a:r>
              <a:rPr lang="zh-CN" altLang="en-US" sz="1800" dirty="0">
                <a:effectLst/>
              </a:rPr>
              <a:t>改进后的自适应保护方案能够识别攻击区域，并相应地丢弃负载。这最终有助于电网从攻击中完全恢复，并防止系统范围的停电。</a:t>
            </a:r>
            <a:endParaRPr lang="zh-CN" altLang="en-US" dirty="0">
              <a:effectLst/>
            </a:endParaRPr>
          </a:p>
          <a:p>
            <a:pPr marL="285750" indent="-285750">
              <a:lnSpc>
                <a:spcPct val="150000"/>
              </a:lnSpc>
              <a:buFont typeface="Wingdings" panose="05000000000000000000" pitchFamily="2" charset="2"/>
              <a:buChar char="p"/>
            </a:pPr>
            <a:r>
              <a:rPr lang="zh-CN" altLang="en-US" sz="1800" dirty="0">
                <a:effectLst/>
              </a:rPr>
              <a:t>也需要检查我们修改的保护方案是否也能应对自然事件，并将其与现有的保护方案进行比较。</a:t>
            </a:r>
            <a:endParaRPr lang="en-US" altLang="zh-CN" sz="1800" dirty="0">
              <a:effectLst/>
            </a:endParaRPr>
          </a:p>
        </p:txBody>
      </p:sp>
    </p:spTree>
    <p:extLst>
      <p:ext uri="{BB962C8B-B14F-4D97-AF65-F5344CB8AC3E}">
        <p14:creationId xmlns:p14="http://schemas.microsoft.com/office/powerpoint/2010/main" val="768676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65878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 Conclusion and Possible Directions</a:t>
            </a:r>
          </a:p>
        </p:txBody>
      </p:sp>
      <p:sp>
        <p:nvSpPr>
          <p:cNvPr id="9" name="文本框 8">
            <a:extLst>
              <a:ext uri="{FF2B5EF4-FFF2-40B4-BE49-F238E27FC236}">
                <a16:creationId xmlns:a16="http://schemas.microsoft.com/office/drawing/2014/main" id="{EC926D36-2945-467B-8D39-3D7F192CB89F}"/>
              </a:ext>
            </a:extLst>
          </p:cNvPr>
          <p:cNvSpPr txBox="1"/>
          <p:nvPr/>
        </p:nvSpPr>
        <p:spPr>
          <a:xfrm>
            <a:off x="721516" y="1051734"/>
            <a:ext cx="10956134" cy="2127634"/>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rPr>
              <a:t>引入了</a:t>
            </a:r>
            <a:r>
              <a:rPr lang="en-US" altLang="zh-CN" sz="1800" dirty="0" err="1">
                <a:effectLst/>
              </a:rPr>
              <a:t>MaDIoT</a:t>
            </a:r>
            <a:r>
              <a:rPr lang="en-US" altLang="zh-CN" sz="1800" dirty="0">
                <a:effectLst/>
              </a:rPr>
              <a:t> 2.0:</a:t>
            </a:r>
            <a:r>
              <a:rPr lang="zh-CN" altLang="en-US" sz="1800" dirty="0">
                <a:effectLst/>
              </a:rPr>
              <a:t>一种分级的两阶段攻击机制，利用高瓦数物联网僵尸网络的潜力来攻击电网，并导致整个系统的大范围停电。、</a:t>
            </a:r>
            <a:endParaRPr lang="en-US" altLang="zh-CN" sz="1800" dirty="0">
              <a:effectLst/>
            </a:endParaRPr>
          </a:p>
          <a:p>
            <a:pPr marL="285750" indent="-285750">
              <a:lnSpc>
                <a:spcPct val="150000"/>
              </a:lnSpc>
              <a:buFont typeface="Wingdings" panose="05000000000000000000" pitchFamily="2" charset="2"/>
              <a:buChar char="p"/>
            </a:pPr>
            <a:r>
              <a:rPr lang="zh-CN" altLang="en-US" sz="1800" dirty="0">
                <a:effectLst/>
              </a:rPr>
              <a:t>通过大量的仿真评估了所开发的攻击方法的性能，结果表明，</a:t>
            </a:r>
            <a:r>
              <a:rPr lang="en-US" altLang="zh-CN" sz="1800" dirty="0" err="1">
                <a:effectLst/>
              </a:rPr>
              <a:t>MaDIoT</a:t>
            </a:r>
            <a:r>
              <a:rPr lang="en-US" altLang="zh-CN" sz="1800" dirty="0">
                <a:effectLst/>
              </a:rPr>
              <a:t> 2.0</a:t>
            </a:r>
            <a:r>
              <a:rPr lang="zh-CN" altLang="en-US" sz="1800" dirty="0">
                <a:effectLst/>
              </a:rPr>
              <a:t>比先前研究的攻击机制具有优势。此外，</a:t>
            </a:r>
            <a:r>
              <a:rPr lang="en-US" altLang="zh-CN" sz="1800" dirty="0" err="1">
                <a:effectLst/>
              </a:rPr>
              <a:t>MaDIoT</a:t>
            </a:r>
            <a:r>
              <a:rPr lang="en-US" altLang="zh-CN" sz="1800" dirty="0">
                <a:effectLst/>
              </a:rPr>
              <a:t> 2.0</a:t>
            </a:r>
            <a:r>
              <a:rPr lang="zh-CN" altLang="en-US" sz="1800" dirty="0">
                <a:effectLst/>
              </a:rPr>
              <a:t>需要更少的节点参与攻击，因为它针对的是系统当前运行状态下最薄弱的节点。</a:t>
            </a:r>
            <a:endParaRPr lang="en-US" altLang="zh-CN" sz="1800" dirty="0">
              <a:effectLst/>
            </a:endParaRPr>
          </a:p>
          <a:p>
            <a:pPr marL="285750" indent="-285750">
              <a:lnSpc>
                <a:spcPct val="150000"/>
              </a:lnSpc>
              <a:buFont typeface="Wingdings" panose="05000000000000000000" pitchFamily="2" charset="2"/>
              <a:buChar char="p"/>
            </a:pPr>
            <a:r>
              <a:rPr lang="zh-CN" altLang="en-US" sz="1800" dirty="0">
                <a:effectLst/>
              </a:rPr>
              <a:t>最后，讨论并展示了所提出的对策的有效性，以减轻或减少所研究的攻击的破坏性后果。</a:t>
            </a:r>
            <a:endParaRPr lang="zh-CN" altLang="en-US" sz="2000" dirty="0">
              <a:effectLst/>
            </a:endParaRPr>
          </a:p>
        </p:txBody>
      </p:sp>
      <p:sp>
        <p:nvSpPr>
          <p:cNvPr id="11" name="文本框 10">
            <a:extLst>
              <a:ext uri="{FF2B5EF4-FFF2-40B4-BE49-F238E27FC236}">
                <a16:creationId xmlns:a16="http://schemas.microsoft.com/office/drawing/2014/main" id="{11FB9973-D023-7A24-A9C1-DAE20B0EEE17}"/>
              </a:ext>
            </a:extLst>
          </p:cNvPr>
          <p:cNvSpPr txBox="1"/>
          <p:nvPr/>
        </p:nvSpPr>
        <p:spPr>
          <a:xfrm>
            <a:off x="721516" y="3748993"/>
            <a:ext cx="10351297" cy="1712135"/>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dirty="0">
                <a:effectLst/>
              </a:rPr>
              <a:t>系统运营商应重新考虑当前不必要的在线数据共享机制和政策。对历史和实时系统数据的访问很容易被恶意利用。</a:t>
            </a:r>
            <a:endParaRPr lang="zh-CN" altLang="en-US" dirty="0"/>
          </a:p>
          <a:p>
            <a:pPr marL="285750" indent="-285750">
              <a:lnSpc>
                <a:spcPct val="150000"/>
              </a:lnSpc>
              <a:buFont typeface="Wingdings" panose="05000000000000000000" pitchFamily="2" charset="2"/>
              <a:buChar char="n"/>
            </a:pPr>
            <a:r>
              <a:rPr lang="zh-CN" altLang="en-US" dirty="0">
                <a:effectLst/>
              </a:rPr>
              <a:t>需要进一步研究来开发更多的</a:t>
            </a:r>
            <a:r>
              <a:rPr lang="en-US" altLang="zh-CN" dirty="0" err="1">
                <a:effectLst/>
              </a:rPr>
              <a:t>MadIoT</a:t>
            </a:r>
            <a:r>
              <a:rPr lang="zh-CN" altLang="en-US" dirty="0">
                <a:effectLst/>
              </a:rPr>
              <a:t>攻击和有效的保护方案，以帮助电网抵御新兴的高瓦数僵尸网络攻击。</a:t>
            </a:r>
            <a:endParaRPr lang="zh-CN" altLang="en-US" dirty="0"/>
          </a:p>
        </p:txBody>
      </p:sp>
    </p:spTree>
    <p:extLst>
      <p:ext uri="{BB962C8B-B14F-4D97-AF65-F5344CB8AC3E}">
        <p14:creationId xmlns:p14="http://schemas.microsoft.com/office/powerpoint/2010/main" val="756558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519545" y="581892"/>
            <a:ext cx="11170227" cy="5777345"/>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sp>
        <p:nvSpPr>
          <p:cNvPr id="2" name="文本框 1"/>
          <p:cNvSpPr txBox="1"/>
          <p:nvPr/>
        </p:nvSpPr>
        <p:spPr>
          <a:xfrm>
            <a:off x="8750748" y="5026321"/>
            <a:ext cx="2097286" cy="400110"/>
          </a:xfrm>
          <a:prstGeom prst="rect">
            <a:avLst/>
          </a:prstGeom>
          <a:noFill/>
        </p:spPr>
        <p:txBody>
          <a:bodyPr wrap="square" rtlCol="0">
            <a:spAutoFit/>
          </a:bodyPr>
          <a:lstStyle/>
          <a:p>
            <a:r>
              <a:rPr lang="en-GB" altLang="zh-CN" sz="2000" dirty="0">
                <a:solidFill>
                  <a:schemeClr val="bg1"/>
                </a:solidFill>
              </a:rPr>
              <a:t> 2022</a:t>
            </a:r>
            <a:r>
              <a:rPr lang="zh-CN" altLang="en-US" sz="2000" dirty="0">
                <a:solidFill>
                  <a:schemeClr val="bg1"/>
                </a:solidFill>
              </a:rPr>
              <a:t>年</a:t>
            </a:r>
            <a:r>
              <a:rPr lang="en-US" altLang="zh-CN" sz="2000" dirty="0">
                <a:solidFill>
                  <a:schemeClr val="bg1"/>
                </a:solidFill>
              </a:rPr>
              <a:t>8</a:t>
            </a:r>
            <a:r>
              <a:rPr lang="zh-CN" altLang="en-US" sz="2000" dirty="0">
                <a:solidFill>
                  <a:schemeClr val="bg1"/>
                </a:solidFill>
              </a:rPr>
              <a:t>月</a:t>
            </a:r>
            <a:r>
              <a:rPr lang="en-US" altLang="zh-CN" sz="2000" dirty="0">
                <a:solidFill>
                  <a:schemeClr val="bg1"/>
                </a:solidFill>
              </a:rPr>
              <a:t>27</a:t>
            </a:r>
            <a:r>
              <a:rPr lang="zh-CN" altLang="en-US" sz="2000" dirty="0">
                <a:solidFill>
                  <a:schemeClr val="bg1"/>
                </a:solidFill>
              </a:rPr>
              <a:t>日</a:t>
            </a:r>
            <a:endParaRPr kumimoji="1" lang="zh-CN" altLang="en-US" sz="2000" dirty="0">
              <a:solidFill>
                <a:schemeClr val="bg1"/>
              </a:solidFill>
            </a:endParaRPr>
          </a:p>
        </p:txBody>
      </p:sp>
      <p:grpSp>
        <p:nvGrpSpPr>
          <p:cNvPr id="4" name="组合 3"/>
          <p:cNvGrpSpPr/>
          <p:nvPr/>
        </p:nvGrpSpPr>
        <p:grpSpPr>
          <a:xfrm>
            <a:off x="8750748" y="5011222"/>
            <a:ext cx="2097286" cy="430307"/>
            <a:chOff x="4249806" y="3902569"/>
            <a:chExt cx="3331525" cy="430306"/>
          </a:xfrm>
        </p:grpSpPr>
        <p:cxnSp>
          <p:nvCxnSpPr>
            <p:cNvPr id="8" name="直线连接符 7"/>
            <p:cNvCxnSpPr/>
            <p:nvPr/>
          </p:nvCxnSpPr>
          <p:spPr>
            <a:xfrm>
              <a:off x="4249806" y="3902569"/>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p:nvPr/>
          </p:nvCxnSpPr>
          <p:spPr>
            <a:xfrm>
              <a:off x="4249806" y="4332875"/>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798426" y="2680234"/>
            <a:ext cx="10759420" cy="923330"/>
          </a:xfrm>
          <a:prstGeom prst="rect">
            <a:avLst/>
          </a:prstGeom>
          <a:noFill/>
        </p:spPr>
        <p:txBody>
          <a:bodyPr wrap="none" rtlCol="0">
            <a:spAutoFit/>
          </a:bodyPr>
          <a:lstStyle/>
          <a:p>
            <a:pPr algn="ctr"/>
            <a:r>
              <a:rPr kumimoji="1" lang="en-US" altLang="zh-CN" sz="5400" b="1" dirty="0">
                <a:solidFill>
                  <a:srgbClr val="F6D9A7"/>
                </a:solidFill>
                <a:latin typeface="微软雅黑" panose="020B0503020204020204" pitchFamily="34" charset="-122"/>
                <a:ea typeface="微软雅黑" panose="020B0503020204020204" pitchFamily="34" charset="-122"/>
              </a:rPr>
              <a:t>Thank you for your listening</a:t>
            </a:r>
            <a:r>
              <a:rPr kumimoji="1" lang="zh-CN" altLang="en-US" sz="5400" b="1" dirty="0">
                <a:solidFill>
                  <a:srgbClr val="F6D9A7"/>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45961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作者团队</a:t>
            </a:r>
            <a:r>
              <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-Raheem </a:t>
            </a:r>
            <a:r>
              <a:rPr kumimoji="1" lang="en-US" altLang="zh-CN" sz="3200" b="1" i="0" u="none" strike="noStrike" kern="1200" cap="none" spc="0" normalizeH="0" baseline="0" noProof="0" dirty="0" err="1">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Beyah</a:t>
            </a:r>
            <a:endParaRPr kumimoji="1" lang="en-US" altLang="zh-CN" sz="3200" b="1"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descr="Raheem Beyah Portrait">
            <a:extLst>
              <a:ext uri="{FF2B5EF4-FFF2-40B4-BE49-F238E27FC236}">
                <a16:creationId xmlns:a16="http://schemas.microsoft.com/office/drawing/2014/main" id="{380960BD-97F8-4C3C-DFCE-C7F027CB48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15" y="866774"/>
            <a:ext cx="2433637" cy="243363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7D5C80D-40FF-DAC0-4B59-2D215961A06B}"/>
              </a:ext>
            </a:extLst>
          </p:cNvPr>
          <p:cNvSpPr txBox="1"/>
          <p:nvPr/>
        </p:nvSpPr>
        <p:spPr>
          <a:xfrm>
            <a:off x="335756" y="3696718"/>
            <a:ext cx="4917282" cy="646331"/>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担任乔治亚理工学院工程学院院长和南方公司主席</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96B9D3D-0BED-B2E0-3DF9-C5CA9DC50413}"/>
              </a:ext>
            </a:extLst>
          </p:cNvPr>
          <p:cNvSpPr txBox="1"/>
          <p:nvPr/>
        </p:nvSpPr>
        <p:spPr>
          <a:xfrm>
            <a:off x="335756" y="4462357"/>
            <a:ext cx="4967465" cy="1705403"/>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乔治亚理工学院电气和计算机工程（2003 年）</a:t>
            </a:r>
          </a:p>
          <a:p>
            <a:pPr>
              <a:lnSpc>
                <a:spcPct val="150000"/>
              </a:lnSpc>
            </a:pPr>
            <a:r>
              <a:rPr lang="zh-CN" altLang="en-US" dirty="0">
                <a:latin typeface="微软雅黑" panose="020B0503020204020204" pitchFamily="34" charset="-122"/>
                <a:ea typeface="微软雅黑" panose="020B0503020204020204" pitchFamily="34" charset="-122"/>
              </a:rPr>
              <a:t>乔治亚理工学院电气和计算机工程（1999 年）</a:t>
            </a:r>
          </a:p>
          <a:p>
            <a:pPr>
              <a:lnSpc>
                <a:spcPct val="150000"/>
              </a:lnSpc>
            </a:pPr>
            <a:r>
              <a:rPr lang="zh-CN" altLang="en-US" dirty="0">
                <a:latin typeface="微软雅黑" panose="020B0503020204020204" pitchFamily="34" charset="-122"/>
                <a:ea typeface="微软雅黑" panose="020B0503020204020204" pitchFamily="34" charset="-122"/>
              </a:rPr>
              <a:t>电气工程（1998 年），北卡罗来纳 A&amp;T 州立大学</a:t>
            </a:r>
          </a:p>
        </p:txBody>
      </p:sp>
      <p:sp>
        <p:nvSpPr>
          <p:cNvPr id="13" name="文本框 12">
            <a:extLst>
              <a:ext uri="{FF2B5EF4-FFF2-40B4-BE49-F238E27FC236}">
                <a16:creationId xmlns:a16="http://schemas.microsoft.com/office/drawing/2014/main" id="{617CB10F-FD01-63BC-0E04-4AD3C5EF3AB7}"/>
              </a:ext>
            </a:extLst>
          </p:cNvPr>
          <p:cNvSpPr txBox="1"/>
          <p:nvPr/>
        </p:nvSpPr>
        <p:spPr>
          <a:xfrm>
            <a:off x="2912269" y="1418710"/>
            <a:ext cx="2121694" cy="1705403"/>
          </a:xfrm>
          <a:prstGeom prst="rect">
            <a:avLst/>
          </a:prstGeom>
          <a:noFill/>
        </p:spPr>
        <p:txBody>
          <a:bodyPr wrap="square">
            <a:spAutoFit/>
          </a:body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网络物理系统安全 </a:t>
            </a: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隐私 </a:t>
            </a: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网络安全 </a:t>
            </a:r>
            <a:endParaRPr lang="en-US" altLang="zh-CN"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网络监控和性能</a:t>
            </a:r>
          </a:p>
        </p:txBody>
      </p:sp>
      <p:pic>
        <p:nvPicPr>
          <p:cNvPr id="6" name="图片 5">
            <a:extLst>
              <a:ext uri="{FF2B5EF4-FFF2-40B4-BE49-F238E27FC236}">
                <a16:creationId xmlns:a16="http://schemas.microsoft.com/office/drawing/2014/main" id="{266D6CFF-D035-2CB7-3BE2-DE3A50E97331}"/>
              </a:ext>
            </a:extLst>
          </p:cNvPr>
          <p:cNvPicPr>
            <a:picLocks noChangeAspect="1"/>
          </p:cNvPicPr>
          <p:nvPr/>
        </p:nvPicPr>
        <p:blipFill>
          <a:blip r:embed="rId5"/>
          <a:stretch>
            <a:fillRect/>
          </a:stretch>
        </p:blipFill>
        <p:spPr>
          <a:xfrm>
            <a:off x="5307601" y="469106"/>
            <a:ext cx="6884397" cy="5919788"/>
          </a:xfrm>
          <a:prstGeom prst="rect">
            <a:avLst/>
          </a:prstGeom>
        </p:spPr>
      </p:pic>
      <p:pic>
        <p:nvPicPr>
          <p:cNvPr id="8" name="图片 7">
            <a:extLst>
              <a:ext uri="{FF2B5EF4-FFF2-40B4-BE49-F238E27FC236}">
                <a16:creationId xmlns:a16="http://schemas.microsoft.com/office/drawing/2014/main" id="{7E5F8A77-D05D-1931-E821-74E5A6F4C32E}"/>
              </a:ext>
            </a:extLst>
          </p:cNvPr>
          <p:cNvPicPr>
            <a:picLocks noChangeAspect="1"/>
          </p:cNvPicPr>
          <p:nvPr/>
        </p:nvPicPr>
        <p:blipFill>
          <a:blip r:embed="rId6"/>
          <a:stretch>
            <a:fillRect/>
          </a:stretch>
        </p:blipFill>
        <p:spPr>
          <a:xfrm>
            <a:off x="5608338" y="573520"/>
            <a:ext cx="5343303" cy="5681665"/>
          </a:xfrm>
          <a:prstGeom prst="rect">
            <a:avLst/>
          </a:prstGeom>
        </p:spPr>
      </p:pic>
    </p:spTree>
    <p:extLst>
      <p:ext uri="{BB962C8B-B14F-4D97-AF65-F5344CB8AC3E}">
        <p14:creationId xmlns:p14="http://schemas.microsoft.com/office/powerpoint/2010/main" val="391009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174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dirty="0">
                <a:solidFill>
                  <a:srgbClr val="ED7D31"/>
                </a:solidFill>
                <a:latin typeface="微软雅黑" panose="020B0503020204020204" pitchFamily="34" charset="-122"/>
                <a:ea typeface="微软雅黑" panose="020B0503020204020204" pitchFamily="34" charset="-122"/>
                <a:sym typeface="+mn-ea"/>
              </a:rPr>
              <a:t>Motivation</a:t>
            </a:r>
            <a:endParaRPr kumimoji="1" lang="en-US" altLang="zh-CN" sz="2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A001C39-FBA3-2137-1C14-4FA6E18198D7}"/>
              </a:ext>
            </a:extLst>
          </p:cNvPr>
          <p:cNvSpPr txBox="1"/>
          <p:nvPr/>
        </p:nvSpPr>
        <p:spPr>
          <a:xfrm>
            <a:off x="655602" y="1407629"/>
            <a:ext cx="10877551" cy="4198393"/>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大多数对电力系统的攻击都针对电网的中央控制系统。但攻击者也可以通过用户侧间接攻击电力系统。</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鉴于物联网漏洞的激增以及与互联网连接的高瓦数设备的可用性日益增加，安全研究人员开始分析通过物联网的需求操纵</a:t>
            </a:r>
            <a:r>
              <a:rPr lang="en-US" altLang="zh-CN" sz="1800" dirty="0">
                <a:effectLst/>
                <a:latin typeface="微软雅黑" panose="020B0503020204020204" pitchFamily="34" charset="-122"/>
                <a:ea typeface="微软雅黑" panose="020B0503020204020204" pitchFamily="34" charset="-122"/>
              </a:rPr>
              <a:t>(</a:t>
            </a:r>
            <a:r>
              <a:rPr lang="en-US" altLang="zh-CN" sz="1800" dirty="0" err="1">
                <a:effectLst/>
                <a:latin typeface="微软雅黑" panose="020B0503020204020204" pitchFamily="34" charset="-122"/>
                <a:ea typeface="微软雅黑" panose="020B0503020204020204" pitchFamily="34" charset="-122"/>
              </a:rPr>
              <a:t>MaDIoT</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攻击。</a:t>
            </a:r>
            <a:endParaRPr lang="zh-CN" altLang="en-US"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在</a:t>
            </a:r>
            <a:r>
              <a:rPr lang="en-US" altLang="zh-CN" sz="1800" dirty="0" err="1">
                <a:effectLst/>
                <a:latin typeface="微软雅黑" panose="020B0503020204020204" pitchFamily="34" charset="-122"/>
                <a:ea typeface="微软雅黑" panose="020B0503020204020204" pitchFamily="34" charset="-122"/>
              </a:rPr>
              <a:t>MaDIoT</a:t>
            </a:r>
            <a:r>
              <a:rPr lang="zh-CN" altLang="en-US" sz="1800" dirty="0">
                <a:effectLst/>
                <a:latin typeface="微软雅黑" panose="020B0503020204020204" pitchFamily="34" charset="-122"/>
                <a:ea typeface="微软雅黑" panose="020B0503020204020204" pitchFamily="34" charset="-122"/>
              </a:rPr>
              <a:t>攻击中，攻击者使用由高瓦数物联网设备组成的僵尸网络突然改变电力系统的负载</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这些攻击可能会导致频率不稳定、线路故障，并增加运营成本。</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在本文中，重新讨论了</a:t>
            </a:r>
            <a:r>
              <a:rPr lang="en-US" altLang="zh-CN" sz="1800" dirty="0" err="1">
                <a:effectLst/>
                <a:latin typeface="微软雅黑" panose="020B0503020204020204" pitchFamily="34" charset="-122"/>
                <a:ea typeface="微软雅黑" panose="020B0503020204020204" pitchFamily="34" charset="-122"/>
              </a:rPr>
              <a:t>MaDIoT</a:t>
            </a:r>
            <a:r>
              <a:rPr lang="zh-CN" altLang="en-US" sz="1800" dirty="0">
                <a:effectLst/>
                <a:latin typeface="微软雅黑" panose="020B0503020204020204" pitchFamily="34" charset="-122"/>
                <a:ea typeface="微软雅黑" panose="020B0503020204020204" pitchFamily="34" charset="-122"/>
              </a:rPr>
              <a:t>攻击对电网安全的影响问题。在之前的研究中，有一种分析是他们认为</a:t>
            </a:r>
            <a:r>
              <a:rPr lang="en-US" altLang="zh-CN" sz="1800" dirty="0" err="1">
                <a:effectLst/>
                <a:latin typeface="微软雅黑" panose="020B0503020204020204" pitchFamily="34" charset="-122"/>
                <a:ea typeface="微软雅黑" panose="020B0503020204020204" pitchFamily="34" charset="-122"/>
              </a:rPr>
              <a:t>MaDIoT</a:t>
            </a:r>
            <a:r>
              <a:rPr lang="zh-CN" altLang="en-US" sz="1800" dirty="0">
                <a:effectLst/>
                <a:latin typeface="微软雅黑" panose="020B0503020204020204" pitchFamily="34" charset="-122"/>
                <a:ea typeface="微软雅黑" panose="020B0503020204020204" pitchFamily="34" charset="-122"/>
              </a:rPr>
              <a:t>攻击是全有或全无的。这将攻击均匀地、随机地扩散到整个电力系统。</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在本文中，证明了有时“少”更好。展示了通过精准打开特定地理位置的设备，可以更有条理地瞄准系统。提出</a:t>
            </a:r>
            <a:r>
              <a:rPr lang="en-US" altLang="zh-CN" sz="1800" dirty="0" err="1">
                <a:effectLst/>
                <a:latin typeface="微软雅黑" panose="020B0503020204020204" pitchFamily="34" charset="-122"/>
                <a:ea typeface="微软雅黑" panose="020B0503020204020204" pitchFamily="34" charset="-122"/>
              </a:rPr>
              <a:t>MaDIoT</a:t>
            </a:r>
            <a:r>
              <a:rPr lang="en-US" altLang="zh-CN" sz="1800" dirty="0">
                <a:effectLst/>
                <a:latin typeface="微软雅黑" panose="020B0503020204020204" pitchFamily="34" charset="-122"/>
                <a:ea typeface="微软雅黑" panose="020B0503020204020204" pitchFamily="34" charset="-122"/>
              </a:rPr>
              <a:t> 2.0</a:t>
            </a:r>
            <a:r>
              <a:rPr lang="zh-CN" altLang="en-US" sz="1800" dirty="0">
                <a:effectLst/>
                <a:latin typeface="微软雅黑" panose="020B0503020204020204" pitchFamily="34" charset="-122"/>
                <a:ea typeface="微软雅黑" panose="020B0503020204020204" pitchFamily="34" charset="-122"/>
              </a:rPr>
              <a:t>，新攻击着眼于电压稳定指数，然后从稳定的角度将目标对准系统更脆弱的地理区域。</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843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5814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PRELIMINARIES </a:t>
            </a:r>
          </a:p>
        </p:txBody>
      </p:sp>
      <p:pic>
        <p:nvPicPr>
          <p:cNvPr id="3" name="图片 2">
            <a:extLst>
              <a:ext uri="{FF2B5EF4-FFF2-40B4-BE49-F238E27FC236}">
                <a16:creationId xmlns:a16="http://schemas.microsoft.com/office/drawing/2014/main" id="{22707357-697C-7BC5-F787-0FB6F8174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806" y="1418710"/>
            <a:ext cx="5874501" cy="1518261"/>
          </a:xfrm>
          <a:prstGeom prst="rect">
            <a:avLst/>
          </a:prstGeom>
        </p:spPr>
      </p:pic>
      <p:sp>
        <p:nvSpPr>
          <p:cNvPr id="13" name="文本框 12">
            <a:extLst>
              <a:ext uri="{FF2B5EF4-FFF2-40B4-BE49-F238E27FC236}">
                <a16:creationId xmlns:a16="http://schemas.microsoft.com/office/drawing/2014/main" id="{5822F6BB-25B2-C9E6-BBB8-1589F25DD51E}"/>
              </a:ext>
            </a:extLst>
          </p:cNvPr>
          <p:cNvSpPr txBox="1"/>
          <p:nvPr/>
        </p:nvSpPr>
        <p:spPr>
          <a:xfrm>
            <a:off x="695326" y="3429000"/>
            <a:ext cx="10648950" cy="1289905"/>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一个典型的电网被划分为不同的扇区。发电、输电、配电通过变电站连接。</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每个变电站包括电力变压器、断路器等高压设备，以及保护继电器、电压和电流测量传感器、远程终端单元等控制和保护设备，通过</a:t>
            </a:r>
            <a:r>
              <a:rPr lang="en-US" altLang="zh-CN" sz="1800" dirty="0">
                <a:effectLst/>
                <a:latin typeface="微软雅黑" panose="020B0503020204020204" pitchFamily="34" charset="-122"/>
                <a:ea typeface="微软雅黑" panose="020B0503020204020204" pitchFamily="34" charset="-122"/>
              </a:rPr>
              <a:t>SCADA</a:t>
            </a:r>
            <a:r>
              <a:rPr lang="zh-CN" altLang="en-US" sz="1800" dirty="0">
                <a:effectLst/>
                <a:latin typeface="微软雅黑" panose="020B0503020204020204" pitchFamily="34" charset="-122"/>
                <a:ea typeface="微软雅黑" panose="020B0503020204020204" pitchFamily="34" charset="-122"/>
              </a:rPr>
              <a:t>系统与控制中心通信。</a:t>
            </a:r>
            <a:endParaRPr lang="zh-CN" altLang="en-US"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648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5814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dirty="0">
                <a:solidFill>
                  <a:srgbClr val="ED7D31"/>
                </a:solidFill>
                <a:latin typeface="微软雅黑" panose="020B0503020204020204" pitchFamily="34" charset="-122"/>
                <a:ea typeface="微软雅黑" panose="020B0503020204020204" pitchFamily="34" charset="-122"/>
              </a:rPr>
              <a:t>PRELIMINARIES </a:t>
            </a:r>
            <a:endPar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58C050AC-0EF4-85C9-A654-AA0D26996754}"/>
              </a:ext>
            </a:extLst>
          </p:cNvPr>
          <p:cNvSpPr txBox="1"/>
          <p:nvPr/>
        </p:nvSpPr>
        <p:spPr>
          <a:xfrm>
            <a:off x="504825" y="851204"/>
            <a:ext cx="10082213" cy="579967"/>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Control of Power Systems</a:t>
            </a:r>
          </a:p>
        </p:txBody>
      </p:sp>
      <p:sp>
        <p:nvSpPr>
          <p:cNvPr id="12" name="文本框 11">
            <a:extLst>
              <a:ext uri="{FF2B5EF4-FFF2-40B4-BE49-F238E27FC236}">
                <a16:creationId xmlns:a16="http://schemas.microsoft.com/office/drawing/2014/main" id="{24E349D6-03EA-39FF-F088-6B5B11FAA55E}"/>
              </a:ext>
            </a:extLst>
          </p:cNvPr>
          <p:cNvSpPr txBox="1"/>
          <p:nvPr/>
        </p:nvSpPr>
        <p:spPr>
          <a:xfrm>
            <a:off x="576262" y="1578559"/>
            <a:ext cx="10920413" cy="4198393"/>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电网总需求是不断变化的。为了保持系统的稳定性和避免任何大规模停电，发电机的输出功率必须满足实时的需求。这些变化改变了输电线路的负载</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它们中的一些甚至可以在重载时工作。</a:t>
            </a:r>
            <a:endParaRPr lang="zh-CN" altLang="en-US"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因此，为了缓解传输线过载，系统的配置被修改，使能量通过不同的路线传输给最终用户。这些策略是电力系统控制机制的一部分。</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电力系统控制是指帮助系统运行人员维持电网稳定的局部和广域算法的集合。运营商的主要目标是确保电网在额定电压和频率下以可接受的误差持续向消费者提供电能，同时保持发电需求平衡。</a:t>
            </a:r>
            <a:endParaRPr lang="en-US" altLang="zh-CN" sz="180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电力系统最重要的控制方案有</a:t>
            </a:r>
            <a:r>
              <a:rPr lang="en-US" altLang="zh-CN" sz="1800" dirty="0">
                <a:effectLst/>
                <a:latin typeface="微软雅黑" panose="020B0503020204020204" pitchFamily="34" charset="-122"/>
                <a:ea typeface="微软雅黑" panose="020B0503020204020204" pitchFamily="34" charset="-122"/>
              </a:rPr>
              <a:t>:1)</a:t>
            </a:r>
            <a:r>
              <a:rPr lang="zh-CN" altLang="en-US" sz="1800" dirty="0">
                <a:effectLst/>
                <a:latin typeface="微软雅黑" panose="020B0503020204020204" pitchFamily="34" charset="-122"/>
                <a:ea typeface="微软雅黑" panose="020B0503020204020204" pitchFamily="34" charset="-122"/>
              </a:rPr>
              <a:t>一次频率控制</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调速器</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a:t>
            </a:r>
            <a:r>
              <a:rPr lang="en-US" altLang="zh-CN" sz="1800" dirty="0">
                <a:effectLst/>
                <a:latin typeface="微软雅黑" panose="020B0503020204020204" pitchFamily="34" charset="-122"/>
                <a:ea typeface="微软雅黑" panose="020B0503020204020204" pitchFamily="34" charset="-122"/>
              </a:rPr>
              <a:t>2)</a:t>
            </a:r>
            <a:r>
              <a:rPr lang="zh-CN" altLang="en-US" sz="1800" dirty="0">
                <a:effectLst/>
                <a:latin typeface="微软雅黑" panose="020B0503020204020204" pitchFamily="34" charset="-122"/>
                <a:ea typeface="微软雅黑" panose="020B0503020204020204" pitchFamily="34" charset="-122"/>
              </a:rPr>
              <a:t>自动电压控制</a:t>
            </a:r>
            <a:r>
              <a:rPr lang="en-US" altLang="zh-CN" sz="1800" dirty="0">
                <a:effectLst/>
                <a:latin typeface="微软雅黑" panose="020B0503020204020204" pitchFamily="34" charset="-122"/>
                <a:ea typeface="微软雅黑" panose="020B0503020204020204" pitchFamily="34" charset="-122"/>
              </a:rPr>
              <a:t>(AVR)</a:t>
            </a:r>
            <a:r>
              <a:rPr lang="zh-CN" altLang="en-US" sz="1800" dirty="0">
                <a:effectLst/>
                <a:latin typeface="微软雅黑" panose="020B0503020204020204" pitchFamily="34" charset="-122"/>
                <a:ea typeface="微软雅黑"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3)</a:t>
            </a:r>
            <a:r>
              <a:rPr lang="zh-CN" altLang="en-US" sz="1800" dirty="0">
                <a:effectLst/>
                <a:latin typeface="微软雅黑" panose="020B0503020204020204" pitchFamily="34" charset="-122"/>
                <a:ea typeface="微软雅黑" panose="020B0503020204020204" pitchFamily="34" charset="-122"/>
              </a:rPr>
              <a:t>自动发电控制</a:t>
            </a:r>
            <a:r>
              <a:rPr lang="en-US" altLang="zh-CN" sz="1800" dirty="0">
                <a:effectLst/>
                <a:latin typeface="微软雅黑" panose="020B0503020204020204" pitchFamily="34" charset="-122"/>
                <a:ea typeface="微软雅黑" panose="020B0503020204020204" pitchFamily="34" charset="-122"/>
              </a:rPr>
              <a:t>(AGC)</a:t>
            </a:r>
            <a:r>
              <a:rPr lang="zh-CN" altLang="en-US" sz="1800" dirty="0">
                <a:effectLst/>
                <a:latin typeface="微软雅黑" panose="020B0503020204020204" pitchFamily="34" charset="-122"/>
                <a:ea typeface="微软雅黑" panose="020B0503020204020204" pitchFamily="34" charset="-122"/>
              </a:rPr>
              <a:t>。这些控制器有局部或广域机制。</a:t>
            </a: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dirty="0">
                <a:effectLst/>
                <a:latin typeface="微软雅黑" panose="020B0503020204020204" pitchFamily="34" charset="-122"/>
                <a:ea typeface="微软雅黑" panose="020B0503020204020204" pitchFamily="34" charset="-122"/>
              </a:rPr>
              <a:t>电力有两个主要组成部分</a:t>
            </a:r>
            <a:r>
              <a:rPr lang="en-US" altLang="zh-CN" sz="1800" dirty="0">
                <a:effectLst/>
                <a:latin typeface="微软雅黑" panose="020B0503020204020204" pitchFamily="34" charset="-122"/>
                <a:ea typeface="微软雅黑" panose="020B0503020204020204" pitchFamily="34" charset="-122"/>
              </a:rPr>
              <a:t>:</a:t>
            </a:r>
            <a:r>
              <a:rPr lang="en-US" altLang="zh-CN" sz="1800" dirty="0" err="1">
                <a:effectLst/>
                <a:latin typeface="微软雅黑" panose="020B0503020204020204" pitchFamily="34" charset="-122"/>
                <a:ea typeface="微软雅黑" panose="020B0503020204020204" pitchFamily="34" charset="-122"/>
              </a:rPr>
              <a:t>i</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有功功率和</a:t>
            </a:r>
            <a:r>
              <a:rPr lang="en-US" altLang="zh-CN" sz="1800" dirty="0">
                <a:effectLst/>
                <a:latin typeface="微软雅黑" panose="020B0503020204020204" pitchFamily="34" charset="-122"/>
                <a:ea typeface="微软雅黑" panose="020B0503020204020204" pitchFamily="34" charset="-122"/>
              </a:rPr>
              <a:t>ii)</a:t>
            </a:r>
            <a:r>
              <a:rPr lang="zh-CN" altLang="en-US" sz="1800" dirty="0">
                <a:effectLst/>
                <a:latin typeface="微软雅黑" panose="020B0503020204020204" pitchFamily="34" charset="-122"/>
                <a:ea typeface="微软雅黑" panose="020B0503020204020204" pitchFamily="34" charset="-122"/>
              </a:rPr>
              <a:t>无功功率。有功功率是由发电机流向负载的部分，无功功率是由电源不断流向负载并返回到电源的部分。无功功率的存在使有功功率在电路中传输成为可能。</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0311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35814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dirty="0">
                <a:solidFill>
                  <a:srgbClr val="ED7D31"/>
                </a:solidFill>
                <a:latin typeface="微软雅黑" panose="020B0503020204020204" pitchFamily="34" charset="-122"/>
                <a:ea typeface="微软雅黑" panose="020B0503020204020204" pitchFamily="34" charset="-122"/>
              </a:rPr>
              <a:t>PRELIMINARIES </a:t>
            </a:r>
            <a:endPar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58C050AC-0EF4-85C9-A654-AA0D26996754}"/>
              </a:ext>
            </a:extLst>
          </p:cNvPr>
          <p:cNvSpPr txBox="1"/>
          <p:nvPr/>
        </p:nvSpPr>
        <p:spPr>
          <a:xfrm>
            <a:off x="209550" y="892691"/>
            <a:ext cx="10082213" cy="579967"/>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2000" dirty="0">
                <a:effectLst/>
              </a:rPr>
              <a:t> </a:t>
            </a:r>
            <a:r>
              <a:rPr lang="en-US" altLang="zh-CN" sz="2400" dirty="0">
                <a:effectLst/>
                <a:latin typeface="Times New Roman" panose="02020603050405020304" pitchFamily="18" charset="0"/>
                <a:cs typeface="Times New Roman" panose="02020603050405020304" pitchFamily="18" charset="0"/>
              </a:rPr>
              <a:t>Protection of Power Systems</a:t>
            </a:r>
            <a:endParaRPr lang="en-US" altLang="zh-CN" sz="2000" dirty="0">
              <a:effectLst/>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0E244AA9-7709-C9CD-09CD-707ACB12B573}"/>
              </a:ext>
            </a:extLst>
          </p:cNvPr>
          <p:cNvSpPr txBox="1"/>
          <p:nvPr/>
        </p:nvSpPr>
        <p:spPr>
          <a:xfrm>
            <a:off x="633413" y="1577578"/>
            <a:ext cx="11001375" cy="1705403"/>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1800" dirty="0">
                <a:effectLst/>
                <a:latin typeface="微软雅黑" panose="020B0503020204020204" pitchFamily="34" charset="-122"/>
                <a:ea typeface="微软雅黑" panose="020B0503020204020204" pitchFamily="34" charset="-122"/>
              </a:rPr>
              <a:t>当系统发生严重故障或事故对电网部件的物理损坏或大面积停电是不可避免的，电力系统保护方案将进行干预，隔离故障区域，同时保持尽可能多的输电网络仍在运行。这意味着可能会出现容易修复的局部中断，而这些中断是为了防止相互连接的大系统宕机。</a:t>
            </a:r>
            <a:endParaRPr lang="zh-CN" altLang="en-US"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800" dirty="0">
                <a:effectLst/>
                <a:latin typeface="微软雅黑" panose="020B0503020204020204" pitchFamily="34" charset="-122"/>
                <a:ea typeface="微软雅黑" panose="020B0503020204020204" pitchFamily="34" charset="-122"/>
              </a:rPr>
              <a:t>这些保护方案可分为局部方法和广域方法。</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5850048-A400-5AF7-D4A7-8A72A83EA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9687" y="3608903"/>
            <a:ext cx="8696700" cy="2634964"/>
          </a:xfrm>
          <a:prstGeom prst="rect">
            <a:avLst/>
          </a:prstGeom>
        </p:spPr>
      </p:pic>
    </p:spTree>
    <p:extLst>
      <p:ext uri="{BB962C8B-B14F-4D97-AF65-F5344CB8AC3E}">
        <p14:creationId xmlns:p14="http://schemas.microsoft.com/office/powerpoint/2010/main" val="168966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3"/>
          <a:srcRect t="34000" r="33676" b="55939"/>
          <a:stretch>
            <a:fillRect/>
          </a:stretch>
        </p:blipFill>
        <p:spPr>
          <a:xfrm>
            <a:off x="3" y="2"/>
            <a:ext cx="8877516"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92" name="图片 91"/>
          <p:cNvPicPr>
            <a:picLocks noChangeAspect="1"/>
          </p:cNvPicPr>
          <p:nvPr/>
        </p:nvPicPr>
        <p:blipFill rotWithShape="1">
          <a:blip r:embed="rId3"/>
          <a:srcRect t="68121" b="25333"/>
          <a:stretch>
            <a:fillRect/>
          </a:stretch>
        </p:blipFill>
        <p:spPr>
          <a:xfrm>
            <a:off x="0" y="6342612"/>
            <a:ext cx="12192000" cy="515389"/>
          </a:xfrm>
          <a:prstGeom prst="rect">
            <a:avLst/>
          </a:prstGeom>
        </p:spPr>
      </p:pic>
      <p:cxnSp>
        <p:nvCxnSpPr>
          <p:cNvPr id="93"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29703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Threat Model</a:t>
            </a:r>
          </a:p>
        </p:txBody>
      </p:sp>
      <p:sp>
        <p:nvSpPr>
          <p:cNvPr id="15" name="文本框 14">
            <a:extLst>
              <a:ext uri="{FF2B5EF4-FFF2-40B4-BE49-F238E27FC236}">
                <a16:creationId xmlns:a16="http://schemas.microsoft.com/office/drawing/2014/main" id="{EE2513F2-BFFE-45B6-853E-2D8ACEDCB5C4}"/>
              </a:ext>
            </a:extLst>
          </p:cNvPr>
          <p:cNvSpPr txBox="1"/>
          <p:nvPr/>
        </p:nvSpPr>
        <p:spPr>
          <a:xfrm>
            <a:off x="523875" y="1873736"/>
            <a:ext cx="10396537" cy="2951705"/>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en-US" altLang="zh-CN" sz="1800" dirty="0" err="1">
                <a:effectLst/>
                <a:latin typeface="Times New Roman" panose="02020603050405020304" pitchFamily="18" charset="0"/>
                <a:ea typeface="微软雅黑" panose="020B0503020204020204" pitchFamily="34" charset="-122"/>
                <a:cs typeface="Times New Roman" panose="02020603050405020304" pitchFamily="18" charset="0"/>
              </a:rPr>
              <a:t>MaDIoT</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攻击的主要目标是操纵受损的高瓦数物联网设备的功耗</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同时打开</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关闭它们</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，导致目标电网断电。</a:t>
            </a:r>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模拟经典基准</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IEEE 39</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节点</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也被称为新英格兰电网的模型</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测试系统来测试不同的攻击场景，并确定哪种攻击场景更适合实现，从而导致电网停电。</a:t>
            </a:r>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1800" dirty="0" err="1">
                <a:effectLst/>
                <a:latin typeface="Times New Roman" panose="02020603050405020304" pitchFamily="18" charset="0"/>
                <a:ea typeface="微软雅黑" panose="020B0503020204020204" pitchFamily="34" charset="-122"/>
                <a:cs typeface="Times New Roman" panose="02020603050405020304" pitchFamily="18" charset="0"/>
              </a:rPr>
              <a:t>MaDIoT</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攻击的核心假设是，攻击者可以访问一个高瓦数的物联网僵尸网络，其</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botnet</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平均分布在所有系统节点中。这意味着攻击者可以根据自己的意愿改变不同节点上的系统需求，通过同时启动</a:t>
            </a:r>
            <a:r>
              <a:rPr lang="en-US" altLang="zh-CN" sz="1800" dirty="0" err="1">
                <a:effectLst/>
                <a:latin typeface="Times New Roman" panose="02020603050405020304" pitchFamily="18" charset="0"/>
                <a:ea typeface="微软雅黑" panose="020B0503020204020204" pitchFamily="34" charset="-122"/>
                <a:cs typeface="Times New Roman" panose="02020603050405020304" pitchFamily="18" charset="0"/>
              </a:rPr>
              <a:t>botbet</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来摧毁整个电网。</a:t>
            </a:r>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7F78D550-C987-3547-6815-956762376B7E}"/>
              </a:ext>
            </a:extLst>
          </p:cNvPr>
          <p:cNvSpPr txBox="1"/>
          <p:nvPr/>
        </p:nvSpPr>
        <p:spPr>
          <a:xfrm>
            <a:off x="631031" y="1009311"/>
            <a:ext cx="6129336" cy="461665"/>
          </a:xfrm>
          <a:prstGeom prst="rect">
            <a:avLst/>
          </a:prstGeom>
          <a:noFill/>
        </p:spPr>
        <p:txBody>
          <a:bodyPr wrap="square">
            <a:spAutoFit/>
          </a:bodyPr>
          <a:lstStyle/>
          <a:p>
            <a:r>
              <a:rPr lang="en-US" altLang="zh-CN" sz="2400" b="1" dirty="0">
                <a:solidFill>
                  <a:srgbClr val="5B9BD5">
                    <a:lumMod val="75000"/>
                  </a:srgbClr>
                </a:solidFill>
                <a:latin typeface="微软雅黑" panose="020B0503020204020204" pitchFamily="34" charset="-122"/>
                <a:ea typeface="微软雅黑" panose="020B0503020204020204" pitchFamily="34" charset="-122"/>
              </a:rPr>
              <a:t>Intuition Behind </a:t>
            </a:r>
            <a:r>
              <a:rPr lang="en-US" altLang="zh-CN" sz="2400" b="1" dirty="0" err="1">
                <a:solidFill>
                  <a:srgbClr val="5B9BD5">
                    <a:lumMod val="75000"/>
                  </a:srgbClr>
                </a:solidFill>
                <a:latin typeface="微软雅黑" panose="020B0503020204020204" pitchFamily="34" charset="-122"/>
                <a:ea typeface="微软雅黑" panose="020B0503020204020204" pitchFamily="34" charset="-122"/>
              </a:rPr>
              <a:t>MaDIoT</a:t>
            </a:r>
            <a:r>
              <a:rPr lang="en-US" altLang="zh-CN" sz="2400" b="1" dirty="0">
                <a:solidFill>
                  <a:srgbClr val="5B9BD5">
                    <a:lumMod val="75000"/>
                  </a:srgbClr>
                </a:solidFill>
                <a:latin typeface="微软雅黑" panose="020B0503020204020204" pitchFamily="34" charset="-122"/>
                <a:ea typeface="微软雅黑" panose="020B0503020204020204" pitchFamily="34" charset="-122"/>
              </a:rPr>
              <a:t> 2.0</a:t>
            </a:r>
            <a:endParaRPr lang="zh-CN" altLang="en-US" sz="2400" b="1" dirty="0">
              <a:solidFill>
                <a:srgbClr val="5B9BD5">
                  <a:lumMod val="7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99906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18987</TotalTime>
  <Words>5767</Words>
  <Application>Microsoft Office PowerPoint</Application>
  <PresentationFormat>宽屏</PresentationFormat>
  <Paragraphs>227</Paragraphs>
  <Slides>35</Slides>
  <Notes>34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35</vt:i4>
      </vt:variant>
    </vt:vector>
  </HeadingPairs>
  <TitlesOfParts>
    <vt:vector size="46" baseType="lpstr">
      <vt:lpstr>Microsoft YaHei Regular</vt:lpstr>
      <vt:lpstr>unset</vt:lpstr>
      <vt:lpstr>等线</vt:lpstr>
      <vt:lpstr>等线 Light</vt:lpstr>
      <vt:lpstr>微软雅黑</vt:lpstr>
      <vt:lpstr>Arial</vt:lpstr>
      <vt:lpstr>Cambria Math</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 Guevara</dc:creator>
  <cp:lastModifiedBy>yu wang</cp:lastModifiedBy>
  <cp:revision>104</cp:revision>
  <dcterms:created xsi:type="dcterms:W3CDTF">2019-11-26T01:34:00Z</dcterms:created>
  <dcterms:modified xsi:type="dcterms:W3CDTF">2022-08-26T14:24:40Z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CB84DCD28CFB4BBDBFC1F5982F5EAF42</vt:lpwstr>
  </property>
</Properties>
</file>